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0C_E6E19AE8.xml" ContentType="application/vnd.ms-powerpoint.comments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68" r:id="rId2"/>
    <p:sldId id="284" r:id="rId3"/>
    <p:sldId id="1869" r:id="rId4"/>
    <p:sldId id="412" r:id="rId5"/>
    <p:sldId id="382" r:id="rId6"/>
    <p:sldId id="386" r:id="rId7"/>
    <p:sldId id="388" r:id="rId8"/>
    <p:sldId id="1872" r:id="rId9"/>
    <p:sldId id="1873" r:id="rId10"/>
    <p:sldId id="262" r:id="rId11"/>
    <p:sldId id="410" r:id="rId12"/>
    <p:sldId id="1871" r:id="rId13"/>
    <p:sldId id="1861" r:id="rId14"/>
    <p:sldId id="1857" r:id="rId15"/>
    <p:sldId id="1862" r:id="rId16"/>
    <p:sldId id="332" r:id="rId17"/>
    <p:sldId id="335" r:id="rId18"/>
    <p:sldId id="334" r:id="rId19"/>
    <p:sldId id="333" r:id="rId20"/>
    <p:sldId id="411" r:id="rId21"/>
    <p:sldId id="290" r:id="rId22"/>
    <p:sldId id="350" r:id="rId23"/>
    <p:sldId id="1870" r:id="rId24"/>
    <p:sldId id="1858" r:id="rId25"/>
    <p:sldId id="1860" r:id="rId26"/>
    <p:sldId id="313" r:id="rId27"/>
    <p:sldId id="325" r:id="rId28"/>
    <p:sldId id="356" r:id="rId29"/>
    <p:sldId id="357" r:id="rId30"/>
    <p:sldId id="327" r:id="rId31"/>
    <p:sldId id="342" r:id="rId32"/>
    <p:sldId id="328" r:id="rId33"/>
    <p:sldId id="1866" r:id="rId34"/>
    <p:sldId id="336" r:id="rId35"/>
    <p:sldId id="343" r:id="rId36"/>
    <p:sldId id="1867" r:id="rId37"/>
    <p:sldId id="825" r:id="rId38"/>
    <p:sldId id="461" r:id="rId39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007718-09B1-C75E-961E-C4F0D5CDB370}" name="Diego Marsan - Milestone Med" initials="DM" userId="S::d.marsan@milestonemedsrl.com::58dbcb81-73a5-45a0-84e2-39073e5c182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ulio Colnaghi" initials="GC" lastIdx="1" clrIdx="0">
    <p:extLst>
      <p:ext uri="{19B8F6BF-5375-455C-9EA6-DF929625EA0E}">
        <p15:presenceInfo xmlns:p15="http://schemas.microsoft.com/office/powerpoint/2012/main" userId="2d6d51619320574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2C8"/>
    <a:srgbClr val="F2F2F2"/>
    <a:srgbClr val="70AD47"/>
    <a:srgbClr val="C33ACE"/>
    <a:srgbClr val="4D86AF"/>
    <a:srgbClr val="4D86A5"/>
    <a:srgbClr val="7D9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1" autoAdjust="0"/>
    <p:restoredTop sz="81961" autoAdjust="0"/>
  </p:normalViewPr>
  <p:slideViewPr>
    <p:cSldViewPr snapToGrid="0">
      <p:cViewPr varScale="1">
        <p:scale>
          <a:sx n="67" d="100"/>
          <a:sy n="67" d="100"/>
        </p:scale>
        <p:origin x="1200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7530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47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omments/modernComment_10C_E6E19AE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439803B-0133-4F44-A9D6-A5F4C954CEE6}" authorId="{18007718-09B1-C75E-961E-C4F0D5CDB370}" created="2024-05-30T12:56:01.149">
    <pc:sldMkLst xmlns:pc="http://schemas.microsoft.com/office/powerpoint/2013/main/command">
      <pc:docMk/>
      <pc:sldMk cId="3873544936" sldId="268"/>
    </pc:sldMkLst>
    <p188:txBody>
      <a:bodyPr/>
      <a:lstStyle/>
      <a:p>
        <a:r>
          <a:rPr lang="es-AR"/>
          <a:t>Bom dia, obrigado pela sua participação Meu nome é Diego Marsan, sou gerente geral da empresa Milestone para a América Latina. Resido na Argentina-Bariloche e não falo português.
Por isso hoje será dia de muito Potunol!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CB45637E-DF9A-4AA6-BE7E-FA0F348548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33001AF-473F-43C5-849E-3735927F39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38461-7464-4CBA-9D6F-1A29140A319F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676D2C3-DFD3-42BB-8E10-D81EF40B9E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DACDF7C-7AB8-4FEA-A36B-E1E59B9CE6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BC45C-1DC2-4E34-9115-C9896AAC9A3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792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B3233-2835-4404-9D60-EFCF7CE9B469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9F438-D4AD-4CD0-BA40-90AAE07CC48B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752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Bom dia, obrigado pela sua participação Meu nome é Diego Marsan, sou gerente geral da empresa Milestone da italia, para a América Latina. Resido na Argentina-Bariloche e não falo português.</a:t>
            </a:r>
          </a:p>
          <a:p>
            <a:r>
              <a:rPr lang="pt-BR" dirty="0"/>
              <a:t>Por isso hoje será dia de muito Potunol!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9F438-D4AD-4CD0-BA40-90AAE07CC48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676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BE85-084A-4CCF-AC6D-B846DCDB1AB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889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BE85-084A-4CCF-AC6D-B846DCDB1AB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28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BE85-084A-4CCF-AC6D-B846DCDB1AB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122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F2621-3C02-49AE-9ABC-4881E87B465C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7628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BE85-084A-4CCF-AC6D-B846DCDB1AB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317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BE85-084A-4CCF-AC6D-B846DCDB1AB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480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F2621-3C02-49AE-9ABC-4881E87B465C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426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CBE85-084A-4CCF-AC6D-B846DCDB1AB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831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BE85-084A-4CCF-AC6D-B846DCDB1AB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125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BE85-084A-4CCF-AC6D-B846DCDB1AB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70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charset="0"/>
            </a:endParaRPr>
          </a:p>
        </p:txBody>
      </p:sp>
      <p:sp>
        <p:nvSpPr>
          <p:cNvPr id="317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b"/>
          <a:lstStyle/>
          <a:p>
            <a:pPr algn="r" defTabSz="912813"/>
            <a:fld id="{1A4F005A-F258-4BC6-930E-E7E90E98E71E}" type="slidenum">
              <a:rPr lang="it-IT" sz="1200">
                <a:latin typeface="Calibri" pitchFamily="34" charset="0"/>
              </a:rPr>
              <a:pPr algn="r" defTabSz="912813"/>
              <a:t>4</a:t>
            </a:fld>
            <a:endParaRPr lang="it-IT" sz="1200">
              <a:latin typeface="Calibri" pitchFamily="34" charset="0"/>
            </a:endParaRPr>
          </a:p>
        </p:txBody>
      </p:sp>
      <p:sp>
        <p:nvSpPr>
          <p:cNvPr id="40964" name="Segnaposto data 4"/>
          <p:cNvSpPr txBox="1">
            <a:spLocks noGrp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defTabSz="914400">
              <a:defRPr/>
            </a:pPr>
            <a:fld id="{40F7A70E-D162-447D-8095-7BD4BC697D66}" type="datetime1">
              <a:rPr lang="it-IT" sz="1200">
                <a:latin typeface="+mn-lt"/>
              </a:rPr>
              <a:pPr algn="r" defTabSz="914400">
                <a:defRPr/>
              </a:pPr>
              <a:t>30/05/2024</a:t>
            </a:fld>
            <a:endParaRPr lang="it-IT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BE85-084A-4CCF-AC6D-B846DCDB1AB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190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BE85-084A-4CCF-AC6D-B846DCDB1AB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0017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BE85-084A-4CCF-AC6D-B846DCDB1AB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2058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BE85-084A-4CCF-AC6D-B846DCDB1AB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525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F2621-3C02-49AE-9ABC-4881E87B465C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097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BE85-084A-4CCF-AC6D-B846DCDB1AB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789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BE85-084A-4CCF-AC6D-B846DCDB1AB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165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685D-0D90-41C1-9153-568E62FBB7F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52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Numerosos artículos informan que la implementación de una solución de seguimiento se está convirtiendo en una práctica común en los laboratorios de investigación y AP.</a:t>
            </a:r>
          </a:p>
          <a:p>
            <a:r>
              <a:rPr lang="es-A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Estas herramientas informáticas permiten la automatización, mejoran la eficiencia, facilitan la trazabilidad, estandarizan el flujo de trabajo y mejoran la seguridad del paciente.</a:t>
            </a:r>
            <a:r>
              <a:rPr lang="en-US" dirty="0"/>
              <a:t>As you can see in this graph, there is dramatic reduction of errors when tracking is applied.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BE85-084A-4CCF-AC6D-B846DCDB1AB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38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59F438-D4AD-4CD0-BA40-90AAE07CC48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213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F2621-3C02-49AE-9ABC-4881E87B465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613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BE85-084A-4CCF-AC6D-B846DCDB1AB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657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F2621-3C02-49AE-9ABC-4881E87B465C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002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F2621-3C02-49AE-9ABC-4881E87B465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8149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F2621-3C02-49AE-9ABC-4881E87B465C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558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BE85-084A-4CCF-AC6D-B846DCDB1AB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893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3E8A27D7-E311-44E5-8149-9390542C4F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41813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8AF0481-7093-499A-A941-29C6E8C703B3}"/>
              </a:ext>
            </a:extLst>
          </p:cNvPr>
          <p:cNvSpPr/>
          <p:nvPr userDrawn="1"/>
        </p:nvSpPr>
        <p:spPr>
          <a:xfrm>
            <a:off x="0" y="3978138"/>
            <a:ext cx="12192000" cy="1440000"/>
          </a:xfrm>
          <a:prstGeom prst="rect">
            <a:avLst/>
          </a:prstGeom>
          <a:solidFill>
            <a:srgbClr val="64C2C8">
              <a:alpha val="80000"/>
            </a:srgbClr>
          </a:solidFill>
          <a:ln>
            <a:solidFill>
              <a:srgbClr val="7D9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E5093011-44DE-46AD-AEBB-D1D592DE38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1" y="5506252"/>
            <a:ext cx="5267999" cy="1080000"/>
          </a:xfrm>
        </p:spPr>
        <p:txBody>
          <a:bodyPr anchor="ctr" anchorCtr="0"/>
          <a:lstStyle>
            <a:lvl1pPr marL="0" indent="0" algn="r">
              <a:lnSpc>
                <a:spcPct val="50000"/>
              </a:lnSpc>
              <a:buNone/>
              <a:defRPr sz="2400" b="0" cap="none" baseline="0">
                <a:latin typeface="HelveticaNeueLT Std Lt Cn" panose="020B0406020202030204" pitchFamily="34" charset="0"/>
              </a:defRPr>
            </a:lvl1pPr>
            <a:lvl2pPr>
              <a:defRPr cap="all" baseline="0">
                <a:latin typeface="HelveticaNeueLT Std Lt Cn" panose="020B0406020202030204" pitchFamily="34" charset="0"/>
              </a:defRPr>
            </a:lvl2pPr>
            <a:lvl3pPr>
              <a:defRPr cap="all" baseline="0">
                <a:latin typeface="HelveticaNeueLT Std Lt Cn" panose="020B0406020202030204" pitchFamily="34" charset="0"/>
              </a:defRPr>
            </a:lvl3pPr>
            <a:lvl4pPr>
              <a:defRPr cap="all" baseline="0">
                <a:latin typeface="HelveticaNeueLT Std Lt Cn" panose="020B0406020202030204" pitchFamily="34" charset="0"/>
              </a:defRPr>
            </a:lvl4pPr>
            <a:lvl5pPr>
              <a:defRPr cap="all" baseline="0">
                <a:latin typeface="HelveticaNeueLT Std Lt Cn" panose="020B0406020202030204" pitchFamily="34" charset="0"/>
              </a:defRPr>
            </a:lvl5pPr>
          </a:lstStyle>
          <a:p>
            <a:pPr lvl="0"/>
            <a:endParaRPr lang="it-IT" dirty="0"/>
          </a:p>
        </p:txBody>
      </p:sp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99D9CC02-6D33-4AB8-B7D9-390396E4C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00" y="5633001"/>
            <a:ext cx="2725097" cy="83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2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rigami with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body" sz="quarter" idx="18"/>
          </p:nvPr>
        </p:nvSpPr>
        <p:spPr>
          <a:xfrm>
            <a:off x="5845523" y="4982538"/>
            <a:ext cx="2381251" cy="8464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9"/>
          </p:nvPr>
        </p:nvSpPr>
        <p:spPr>
          <a:xfrm>
            <a:off x="5845523" y="4726811"/>
            <a:ext cx="2381251" cy="26465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10000"/>
              </a:lnSpc>
              <a:defRPr sz="1406" spc="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sz="quarter" idx="20"/>
          </p:nvPr>
        </p:nvSpPr>
        <p:spPr>
          <a:xfrm>
            <a:off x="8618849" y="3946161"/>
            <a:ext cx="2381251" cy="8464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Shape 166"/>
          <p:cNvSpPr>
            <a:spLocks noGrp="1"/>
          </p:cNvSpPr>
          <p:nvPr>
            <p:ph type="body" sz="quarter" idx="21"/>
          </p:nvPr>
        </p:nvSpPr>
        <p:spPr>
          <a:xfrm>
            <a:off x="8618849" y="3690435"/>
            <a:ext cx="2381251" cy="26465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10000"/>
              </a:lnSpc>
              <a:defRPr sz="1406" spc="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sz="quarter" idx="22"/>
          </p:nvPr>
        </p:nvSpPr>
        <p:spPr>
          <a:xfrm>
            <a:off x="1191900" y="1944602"/>
            <a:ext cx="2381251" cy="846448"/>
          </a:xfrm>
          <a:prstGeom prst="rect">
            <a:avLst/>
          </a:prstGeom>
        </p:spPr>
        <p:txBody>
          <a:bodyPr/>
          <a:lstStyle>
            <a:lvl1pPr algn="r">
              <a:lnSpc>
                <a:spcPct val="90000"/>
              </a:lnSpc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sz="quarter" idx="23"/>
          </p:nvPr>
        </p:nvSpPr>
        <p:spPr>
          <a:xfrm>
            <a:off x="1191900" y="1688876"/>
            <a:ext cx="2381251" cy="264656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10000"/>
              </a:lnSpc>
              <a:defRPr sz="1406" spc="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sz="quarter" idx="24"/>
          </p:nvPr>
        </p:nvSpPr>
        <p:spPr>
          <a:xfrm>
            <a:off x="1191900" y="4328851"/>
            <a:ext cx="2381251" cy="846447"/>
          </a:xfrm>
          <a:prstGeom prst="rect">
            <a:avLst/>
          </a:prstGeom>
        </p:spPr>
        <p:txBody>
          <a:bodyPr/>
          <a:lstStyle>
            <a:lvl1pPr algn="r">
              <a:lnSpc>
                <a:spcPct val="90000"/>
              </a:lnSpc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sz="quarter" idx="25"/>
          </p:nvPr>
        </p:nvSpPr>
        <p:spPr>
          <a:xfrm>
            <a:off x="1191900" y="4073125"/>
            <a:ext cx="2381251" cy="264656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10000"/>
              </a:lnSpc>
              <a:defRPr sz="1406" spc="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sz="quarter" idx="26"/>
          </p:nvPr>
        </p:nvSpPr>
        <p:spPr>
          <a:xfrm>
            <a:off x="6931643" y="1722298"/>
            <a:ext cx="2381251" cy="8464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sz="quarter" idx="27"/>
          </p:nvPr>
        </p:nvSpPr>
        <p:spPr>
          <a:xfrm>
            <a:off x="6931643" y="1466571"/>
            <a:ext cx="2381251" cy="26465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10000"/>
              </a:lnSpc>
              <a:defRPr sz="1406" spc="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sz="quarter" idx="34" hasCustomPrompt="1"/>
          </p:nvPr>
        </p:nvSpPr>
        <p:spPr>
          <a:xfrm>
            <a:off x="3644588" y="1818621"/>
            <a:ext cx="753497" cy="1386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>
            <a:solidFill>
              <a:srgbClr val="A6AAA9"/>
            </a:solidFill>
          </a:ln>
        </p:spPr>
        <p:txBody>
          <a:bodyPr lIns="50800" tIns="50800" rIns="50800" bIns="50800" anchor="ctr"/>
          <a:lstStyle>
            <a:lvl1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35" hasCustomPrompt="1"/>
          </p:nvPr>
        </p:nvSpPr>
        <p:spPr>
          <a:xfrm>
            <a:off x="5529496" y="4290150"/>
            <a:ext cx="232413" cy="5628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6AAA9"/>
            </a:solidFill>
          </a:ln>
        </p:spPr>
        <p:txBody>
          <a:bodyPr lIns="50800" tIns="50800" rIns="50800" bIns="50800" anchor="ctr"/>
          <a:lstStyle>
            <a:lvl1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36" hasCustomPrompt="1"/>
          </p:nvPr>
        </p:nvSpPr>
        <p:spPr>
          <a:xfrm>
            <a:off x="8456759" y="3308063"/>
            <a:ext cx="958695" cy="356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>
            <a:solidFill>
              <a:srgbClr val="A6AAA9"/>
            </a:solidFill>
          </a:ln>
        </p:spPr>
        <p:txBody>
          <a:bodyPr lIns="50800" tIns="50800" rIns="50800" bIns="50800" anchor="ctr"/>
          <a:lstStyle>
            <a:lvl1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37" hasCustomPrompt="1"/>
          </p:nvPr>
        </p:nvSpPr>
        <p:spPr>
          <a:xfrm flipH="1">
            <a:off x="2776545" y="3637175"/>
            <a:ext cx="1089664" cy="418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>
            <a:solidFill>
              <a:srgbClr val="A6AAA9"/>
            </a:solidFill>
          </a:ln>
        </p:spPr>
        <p:txBody>
          <a:bodyPr lIns="50800" tIns="50800" rIns="50800" bIns="50800" anchor="ctr"/>
          <a:lstStyle>
            <a:lvl1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38" hasCustomPrompt="1"/>
          </p:nvPr>
        </p:nvSpPr>
        <p:spPr>
          <a:xfrm>
            <a:off x="6360143" y="2649214"/>
            <a:ext cx="598615" cy="388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>
            <a:solidFill>
              <a:srgbClr val="A6AAA9"/>
            </a:solidFill>
          </a:ln>
        </p:spPr>
        <p:txBody>
          <a:bodyPr lIns="50800" tIns="50800" rIns="50800" bIns="50800" anchor="ctr"/>
          <a:lstStyle>
            <a:lvl1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egnaposto immagine 2"/>
          <p:cNvSpPr>
            <a:spLocks noGrp="1"/>
          </p:cNvSpPr>
          <p:nvPr>
            <p:ph type="pic" sz="quarter" idx="39"/>
          </p:nvPr>
        </p:nvSpPr>
        <p:spPr>
          <a:xfrm>
            <a:off x="3976689" y="2920008"/>
            <a:ext cx="4479727" cy="1408658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48434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igami with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body" sz="quarter" idx="18"/>
          </p:nvPr>
        </p:nvSpPr>
        <p:spPr>
          <a:xfrm>
            <a:off x="5845523" y="4982538"/>
            <a:ext cx="2381251" cy="8464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9"/>
          </p:nvPr>
        </p:nvSpPr>
        <p:spPr>
          <a:xfrm>
            <a:off x="5845523" y="4726811"/>
            <a:ext cx="2381251" cy="26465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10000"/>
              </a:lnSpc>
              <a:defRPr sz="1406" spc="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sz="quarter" idx="20"/>
          </p:nvPr>
        </p:nvSpPr>
        <p:spPr>
          <a:xfrm>
            <a:off x="8618849" y="3946161"/>
            <a:ext cx="2381251" cy="8464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6" name="Shape 166"/>
          <p:cNvSpPr>
            <a:spLocks noGrp="1"/>
          </p:cNvSpPr>
          <p:nvPr>
            <p:ph type="body" sz="quarter" idx="21"/>
          </p:nvPr>
        </p:nvSpPr>
        <p:spPr>
          <a:xfrm>
            <a:off x="8618849" y="3690435"/>
            <a:ext cx="2381251" cy="26465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10000"/>
              </a:lnSpc>
              <a:defRPr sz="1406" spc="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sz="quarter" idx="22"/>
          </p:nvPr>
        </p:nvSpPr>
        <p:spPr>
          <a:xfrm>
            <a:off x="1191900" y="1944602"/>
            <a:ext cx="2381251" cy="846448"/>
          </a:xfrm>
          <a:prstGeom prst="rect">
            <a:avLst/>
          </a:prstGeom>
        </p:spPr>
        <p:txBody>
          <a:bodyPr/>
          <a:lstStyle>
            <a:lvl1pPr algn="r">
              <a:lnSpc>
                <a:spcPct val="90000"/>
              </a:lnSpc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sz="quarter" idx="23"/>
          </p:nvPr>
        </p:nvSpPr>
        <p:spPr>
          <a:xfrm>
            <a:off x="1191900" y="1688876"/>
            <a:ext cx="2381251" cy="264656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10000"/>
              </a:lnSpc>
              <a:defRPr sz="1406" spc="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sz="quarter" idx="24"/>
          </p:nvPr>
        </p:nvSpPr>
        <p:spPr>
          <a:xfrm>
            <a:off x="1191900" y="4328851"/>
            <a:ext cx="2381251" cy="846447"/>
          </a:xfrm>
          <a:prstGeom prst="rect">
            <a:avLst/>
          </a:prstGeom>
        </p:spPr>
        <p:txBody>
          <a:bodyPr/>
          <a:lstStyle>
            <a:lvl1pPr algn="r">
              <a:lnSpc>
                <a:spcPct val="90000"/>
              </a:lnSpc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sz="quarter" idx="25"/>
          </p:nvPr>
        </p:nvSpPr>
        <p:spPr>
          <a:xfrm>
            <a:off x="1191900" y="4073125"/>
            <a:ext cx="2381251" cy="264656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10000"/>
              </a:lnSpc>
              <a:defRPr sz="1406" spc="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sz="quarter" idx="26"/>
          </p:nvPr>
        </p:nvSpPr>
        <p:spPr>
          <a:xfrm>
            <a:off x="6931643" y="1722298"/>
            <a:ext cx="2381251" cy="8464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sz="quarter" idx="27"/>
          </p:nvPr>
        </p:nvSpPr>
        <p:spPr>
          <a:xfrm>
            <a:off x="6931643" y="1466571"/>
            <a:ext cx="2381251" cy="26465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10000"/>
              </a:lnSpc>
              <a:defRPr sz="1406" spc="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sz="quarter" idx="34" hasCustomPrompt="1"/>
          </p:nvPr>
        </p:nvSpPr>
        <p:spPr>
          <a:xfrm>
            <a:off x="3644588" y="1818621"/>
            <a:ext cx="753497" cy="1386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>
            <a:solidFill>
              <a:srgbClr val="A6AAA9"/>
            </a:solidFill>
          </a:ln>
        </p:spPr>
        <p:txBody>
          <a:bodyPr lIns="50800" tIns="50800" rIns="50800" bIns="50800" anchor="ctr"/>
          <a:lstStyle>
            <a:lvl1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35" hasCustomPrompt="1"/>
          </p:nvPr>
        </p:nvSpPr>
        <p:spPr>
          <a:xfrm>
            <a:off x="5529496" y="4290150"/>
            <a:ext cx="232413" cy="5628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6AAA9"/>
            </a:solidFill>
          </a:ln>
        </p:spPr>
        <p:txBody>
          <a:bodyPr lIns="50800" tIns="50800" rIns="50800" bIns="50800" anchor="ctr"/>
          <a:lstStyle>
            <a:lvl1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36" hasCustomPrompt="1"/>
          </p:nvPr>
        </p:nvSpPr>
        <p:spPr>
          <a:xfrm>
            <a:off x="8456759" y="3308063"/>
            <a:ext cx="958695" cy="356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>
            <a:solidFill>
              <a:srgbClr val="A6AAA9"/>
            </a:solidFill>
          </a:ln>
        </p:spPr>
        <p:txBody>
          <a:bodyPr lIns="50800" tIns="50800" rIns="50800" bIns="50800" anchor="ctr"/>
          <a:lstStyle>
            <a:lvl1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37" hasCustomPrompt="1"/>
          </p:nvPr>
        </p:nvSpPr>
        <p:spPr>
          <a:xfrm flipH="1">
            <a:off x="2776545" y="3637175"/>
            <a:ext cx="1089664" cy="418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>
            <a:solidFill>
              <a:srgbClr val="A6AAA9"/>
            </a:solidFill>
          </a:ln>
        </p:spPr>
        <p:txBody>
          <a:bodyPr lIns="50800" tIns="50800" rIns="50800" bIns="50800" anchor="ctr"/>
          <a:lstStyle>
            <a:lvl1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38" hasCustomPrompt="1"/>
          </p:nvPr>
        </p:nvSpPr>
        <p:spPr>
          <a:xfrm>
            <a:off x="6360143" y="2649214"/>
            <a:ext cx="598615" cy="388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>
            <a:solidFill>
              <a:srgbClr val="A6AAA9"/>
            </a:solidFill>
          </a:ln>
        </p:spPr>
        <p:txBody>
          <a:bodyPr lIns="50800" tIns="50800" rIns="50800" bIns="50800" anchor="ctr"/>
          <a:lstStyle>
            <a:lvl1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 defTabSz="457200">
              <a:lnSpc>
                <a:spcPct val="80000"/>
              </a:lnSpc>
              <a:spcBef>
                <a:spcPts val="5500"/>
              </a:spcBef>
              <a:defRPr sz="5000" spc="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egnaposto immagine 2"/>
          <p:cNvSpPr>
            <a:spLocks noGrp="1"/>
          </p:cNvSpPr>
          <p:nvPr>
            <p:ph type="pic" sz="quarter" idx="39" hasCustomPrompt="1"/>
          </p:nvPr>
        </p:nvSpPr>
        <p:spPr>
          <a:xfrm>
            <a:off x="3644900" y="2790825"/>
            <a:ext cx="4811184" cy="1498600"/>
          </a:xfrm>
          <a:solidFill>
            <a:srgbClr val="64C2C8"/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2703452"/>
      </p:ext>
    </p:extLst>
  </p:cSld>
  <p:clrMapOvr>
    <a:masterClrMapping/>
  </p:clrMapOvr>
  <p:transition spd="med"/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sottotitolo</a:t>
            </a:r>
            <a:r>
              <a:rPr lang="en-US" noProof="0" dirty="0"/>
              <a:t>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767324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104" y="0"/>
            <a:ext cx="12224104" cy="6858000"/>
          </a:xfrm>
          <a:prstGeom prst="rect">
            <a:avLst/>
          </a:prstGeom>
        </p:spPr>
      </p:pic>
      <p:sp>
        <p:nvSpPr>
          <p:cNvPr id="6" name="Rectangle 1"/>
          <p:cNvSpPr/>
          <p:nvPr userDrawn="1"/>
        </p:nvSpPr>
        <p:spPr>
          <a:xfrm>
            <a:off x="0" y="1"/>
            <a:ext cx="12192000" cy="6839989"/>
          </a:xfrm>
          <a:prstGeom prst="rect">
            <a:avLst/>
          </a:prstGeom>
          <a:solidFill>
            <a:schemeClr val="accent5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asellaDiTesto 8"/>
          <p:cNvSpPr txBox="1"/>
          <p:nvPr userDrawn="1"/>
        </p:nvSpPr>
        <p:spPr>
          <a:xfrm>
            <a:off x="1059025" y="2181491"/>
            <a:ext cx="10633276" cy="2000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/>
            <a:r>
              <a:rPr lang="it-IT" sz="4000" b="1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HELPING PATIENTS </a:t>
            </a:r>
          </a:p>
          <a:p>
            <a:pPr algn="ctr">
              <a:lnSpc>
                <a:spcPct val="150000"/>
              </a:lnSpc>
            </a:pPr>
            <a:r>
              <a:rPr lang="it-IT" sz="2000" b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OUR MISSION IS TO REDUCE PATIENT ANXIETY</a:t>
            </a:r>
            <a:br>
              <a:rPr lang="it-IT" sz="2000" b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sz="2000" b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BY PROVIDING PATHOLOGISTS </a:t>
            </a:r>
            <a:br>
              <a:rPr lang="it-IT" sz="2000" b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sz="2000" b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WITH TECHNOLOGIES FOR SAME-DAY DIAGNOSTIC RESULTS</a:t>
            </a:r>
          </a:p>
        </p:txBody>
      </p:sp>
    </p:spTree>
    <p:extLst>
      <p:ext uri="{BB962C8B-B14F-4D97-AF65-F5344CB8AC3E}">
        <p14:creationId xmlns:p14="http://schemas.microsoft.com/office/powerpoint/2010/main" val="317486546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8C471A50-F76E-4F51-ADBE-6600ED13DD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7594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9DC5B11-4CB9-4185-A82A-088EEA47F5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320000"/>
            <a:ext cx="12192000" cy="1440000"/>
          </a:xfrm>
          <a:solidFill>
            <a:srgbClr val="64C2C8">
              <a:alpha val="80000"/>
            </a:srgbClr>
          </a:solidFill>
        </p:spPr>
        <p:txBody>
          <a:bodyPr lIns="720000" anchor="ctr" anchorCtr="0">
            <a:norm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</a:defRPr>
            </a:lvl1pPr>
          </a:lstStyle>
          <a:p>
            <a:pPr lvl="0"/>
            <a:endParaRPr lang="en-GB" noProof="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5DBEA36-92DC-4FE4-B022-F46DEC76EA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000" y="5954795"/>
            <a:ext cx="1811429" cy="540000"/>
          </a:xfrm>
          <a:prstGeom prst="rect">
            <a:avLst/>
          </a:prstGeom>
        </p:spPr>
      </p:pic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A830F6EF-9911-4321-9495-E197CA3D6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9900" y="5954796"/>
            <a:ext cx="4981575" cy="540000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GB" noProof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1996422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opt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8B6FC13E-914C-4216-86CE-74D35AE089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880D26B-F61F-478C-8A3D-5A5F1B6E1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0000"/>
            <a:ext cx="12192000" cy="1440000"/>
          </a:xfrm>
          <a:solidFill>
            <a:srgbClr val="64C2C8">
              <a:alpha val="80000"/>
            </a:srgbClr>
          </a:solidFill>
        </p:spPr>
        <p:txBody>
          <a:bodyPr vert="horz" lIns="720000" tIns="45720" rIns="0" bIns="45720" rtlCol="0">
            <a:noAutofit/>
          </a:bodyPr>
          <a:lstStyle>
            <a:lvl1pPr>
              <a:defRPr lang="en-GB" sz="4400" cap="all" baseline="0" dirty="0">
                <a:solidFill>
                  <a:schemeClr val="bg1"/>
                </a:solidFill>
                <a:latin typeface="HelveticaNeueLT Std Lt Cn" panose="020B0406020202030204" pitchFamily="34" charset="0"/>
                <a:ea typeface="+mn-ea"/>
                <a:cs typeface="+mn-cs"/>
              </a:defRPr>
            </a:lvl1pPr>
          </a:lstStyle>
          <a:p>
            <a:pPr marL="712788" lvl="0" indent="0" defTabSz="312738">
              <a:spcBef>
                <a:spcPts val="1000"/>
              </a:spcBef>
              <a:buFont typeface="Arial" panose="020B0604020202020204" pitchFamily="34" charset="0"/>
              <a:tabLst>
                <a:tab pos="4848225" algn="l"/>
              </a:tabLst>
            </a:pPr>
            <a:r>
              <a:rPr lang="it-IT" dirty="0"/>
              <a:t>Fare clic per modificare lo stile del titolo dello schema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70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opt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8B6FC13E-914C-4216-86CE-74D35AE089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880D26B-F61F-478C-8A3D-5A5F1B6E1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0000"/>
            <a:ext cx="12192000" cy="1440000"/>
          </a:xfrm>
          <a:solidFill>
            <a:srgbClr val="64C2C8">
              <a:alpha val="80000"/>
            </a:srgbClr>
          </a:solidFill>
        </p:spPr>
        <p:txBody>
          <a:bodyPr vert="horz" lIns="720000" tIns="45720" rIns="90000" bIns="45720" rtlCol="0">
            <a:noAutofit/>
          </a:bodyPr>
          <a:lstStyle>
            <a:lvl1pPr>
              <a:defRPr lang="en-GB" sz="4400" cap="all" baseline="0" dirty="0">
                <a:solidFill>
                  <a:schemeClr val="bg1"/>
                </a:solidFill>
                <a:latin typeface="HelveticaNeueLT Std Lt Cn" panose="020B0406020202030204" pitchFamily="34" charset="0"/>
                <a:ea typeface="+mn-ea"/>
                <a:cs typeface="+mn-cs"/>
              </a:defRPr>
            </a:lvl1pPr>
          </a:lstStyle>
          <a:p>
            <a:pPr marL="712788" lvl="0" indent="0" defTabSz="312738">
              <a:spcBef>
                <a:spcPts val="1000"/>
              </a:spcBef>
              <a:buFont typeface="Arial" panose="020B0604020202020204" pitchFamily="34" charset="0"/>
              <a:tabLst>
                <a:tab pos="4848225" algn="l"/>
              </a:tabLst>
            </a:pPr>
            <a:r>
              <a:rPr lang="it-IT" dirty="0"/>
              <a:t>Fare clic per modificare lo stile del titolo dello schema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5259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opt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8F2F9E-31D2-4A30-B871-FFAA4422A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00" y="1445011"/>
            <a:ext cx="7560000" cy="1800000"/>
          </a:xfr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kern="1200" cap="all" baseline="0" dirty="0">
                <a:solidFill>
                  <a:srgbClr val="4D86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A60D88A-3C90-44D1-80EE-6CDB4FF63EFC}"/>
              </a:ext>
            </a:extLst>
          </p:cNvPr>
          <p:cNvSpPr/>
          <p:nvPr userDrawn="1"/>
        </p:nvSpPr>
        <p:spPr>
          <a:xfrm rot="16200000">
            <a:off x="-3329413" y="3329413"/>
            <a:ext cx="6858002" cy="199176"/>
          </a:xfrm>
          <a:prstGeom prst="rect">
            <a:avLst/>
          </a:prstGeom>
          <a:solidFill>
            <a:srgbClr val="64C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B905FF-3646-48CF-995A-1E7507FC7830}"/>
              </a:ext>
            </a:extLst>
          </p:cNvPr>
          <p:cNvSpPr/>
          <p:nvPr userDrawn="1"/>
        </p:nvSpPr>
        <p:spPr>
          <a:xfrm rot="16200000">
            <a:off x="8663411" y="3329411"/>
            <a:ext cx="6858002" cy="199176"/>
          </a:xfrm>
          <a:prstGeom prst="rect">
            <a:avLst/>
          </a:prstGeom>
          <a:solidFill>
            <a:srgbClr val="64C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DC94C309-65AA-40D3-8FF5-F7F98030FC9D}"/>
              </a:ext>
            </a:extLst>
          </p:cNvPr>
          <p:cNvSpPr txBox="1">
            <a:spLocks/>
          </p:cNvSpPr>
          <p:nvPr userDrawn="1"/>
        </p:nvSpPr>
        <p:spPr>
          <a:xfrm>
            <a:off x="3216000" y="3428999"/>
            <a:ext cx="5760000" cy="18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HelveticaNeueLT Std Lt Cn" panose="020B0406020202030204" pitchFamily="34" charset="0"/>
                <a:ea typeface="+mj-ea"/>
                <a:cs typeface="+mj-cs"/>
              </a:defRPr>
            </a:lvl1pPr>
          </a:lstStyle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lang="en-GB" sz="3200" kern="1200" cap="all" baseline="0" dirty="0">
              <a:solidFill>
                <a:srgbClr val="5D80A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A9DB860-9CED-4B3A-8E96-00769B96FA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275" y="3429000"/>
            <a:ext cx="5759450" cy="1440000"/>
          </a:xfrm>
        </p:spPr>
        <p:txBody>
          <a:bodyPr>
            <a:normAutofit/>
          </a:bodyPr>
          <a:lstStyle>
            <a:lvl1pPr marL="0" indent="0" algn="ctr">
              <a:buNone/>
              <a:defRPr lang="it-IT" sz="3200" kern="1200" cap="all" baseline="0" dirty="0" smtClean="0">
                <a:solidFill>
                  <a:srgbClr val="4D86AF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F2D8C743-81A3-456A-B526-4093D5D06F29}"/>
              </a:ext>
            </a:extLst>
          </p:cNvPr>
          <p:cNvSpPr/>
          <p:nvPr userDrawn="1"/>
        </p:nvSpPr>
        <p:spPr>
          <a:xfrm>
            <a:off x="199172" y="6658824"/>
            <a:ext cx="11992827" cy="199176"/>
          </a:xfrm>
          <a:prstGeom prst="rect">
            <a:avLst/>
          </a:prstGeom>
          <a:solidFill>
            <a:srgbClr val="64C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363E1A7-ECC0-4E17-BB09-C7FD73213296}"/>
              </a:ext>
            </a:extLst>
          </p:cNvPr>
          <p:cNvSpPr/>
          <p:nvPr userDrawn="1"/>
        </p:nvSpPr>
        <p:spPr>
          <a:xfrm>
            <a:off x="0" y="0"/>
            <a:ext cx="11992827" cy="199176"/>
          </a:xfrm>
          <a:prstGeom prst="rect">
            <a:avLst/>
          </a:prstGeom>
          <a:solidFill>
            <a:srgbClr val="64C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558AAEC8-FD41-4D17-B0A4-8C198A124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0856" y="5895086"/>
            <a:ext cx="1935564" cy="59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7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DE447D-0B4F-4205-B99F-4D735315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GB" sz="4400" kern="1200" cap="all" baseline="0" dirty="0">
                <a:solidFill>
                  <a:srgbClr val="4D86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F9855D8-7C9C-4D0E-8F4F-02B88ABE6D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28800"/>
            <a:ext cx="10515600" cy="4352400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11176767-EA1B-4832-9CA5-942C6B7A39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0856" y="5895086"/>
            <a:ext cx="1935564" cy="591213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9CB33EDD-F7F9-45C5-8D4D-08AB662CB2F3}"/>
              </a:ext>
            </a:extLst>
          </p:cNvPr>
          <p:cNvSpPr/>
          <p:nvPr userDrawn="1"/>
        </p:nvSpPr>
        <p:spPr>
          <a:xfrm rot="16200000">
            <a:off x="-3329413" y="3329413"/>
            <a:ext cx="6858002" cy="199176"/>
          </a:xfrm>
          <a:prstGeom prst="rect">
            <a:avLst/>
          </a:prstGeom>
          <a:solidFill>
            <a:srgbClr val="64C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4E69D2D-F2AE-4603-AAAF-CAB8685376A2}"/>
              </a:ext>
            </a:extLst>
          </p:cNvPr>
          <p:cNvSpPr/>
          <p:nvPr userDrawn="1"/>
        </p:nvSpPr>
        <p:spPr>
          <a:xfrm rot="16200000">
            <a:off x="8663411" y="3329411"/>
            <a:ext cx="6858002" cy="199176"/>
          </a:xfrm>
          <a:prstGeom prst="rect">
            <a:avLst/>
          </a:prstGeom>
          <a:solidFill>
            <a:srgbClr val="64C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A0A2084D-87DC-48FC-9F83-E94F2A3CD6DF}"/>
              </a:ext>
            </a:extLst>
          </p:cNvPr>
          <p:cNvSpPr/>
          <p:nvPr userDrawn="1"/>
        </p:nvSpPr>
        <p:spPr>
          <a:xfrm>
            <a:off x="199172" y="6658824"/>
            <a:ext cx="11992827" cy="199176"/>
          </a:xfrm>
          <a:prstGeom prst="rect">
            <a:avLst/>
          </a:prstGeom>
          <a:solidFill>
            <a:srgbClr val="64C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3DF19E47-036C-4D3D-8E53-DB604F7FF8D4}"/>
              </a:ext>
            </a:extLst>
          </p:cNvPr>
          <p:cNvSpPr/>
          <p:nvPr userDrawn="1"/>
        </p:nvSpPr>
        <p:spPr>
          <a:xfrm>
            <a:off x="0" y="0"/>
            <a:ext cx="11992827" cy="199176"/>
          </a:xfrm>
          <a:prstGeom prst="rect">
            <a:avLst/>
          </a:prstGeom>
          <a:solidFill>
            <a:srgbClr val="64C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9625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DE447D-0B4F-4205-B99F-4D735315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kern="1200" cap="all" baseline="0" dirty="0">
                <a:solidFill>
                  <a:srgbClr val="4D86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D98FE1-10FC-437E-BCA2-35EC61026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5407CDA-E9F9-4819-9DBA-47F8BD3C7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3B8FF1A7-2EA3-4A9D-A1B9-7D5675DA01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0856" y="5895086"/>
            <a:ext cx="1935564" cy="591213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2430B05C-E9AC-4019-A3E4-DE33E0EBFF39}"/>
              </a:ext>
            </a:extLst>
          </p:cNvPr>
          <p:cNvSpPr/>
          <p:nvPr userDrawn="1"/>
        </p:nvSpPr>
        <p:spPr>
          <a:xfrm rot="16200000">
            <a:off x="-3329413" y="3329413"/>
            <a:ext cx="6858002" cy="199176"/>
          </a:xfrm>
          <a:prstGeom prst="rect">
            <a:avLst/>
          </a:prstGeom>
          <a:solidFill>
            <a:srgbClr val="64C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3BE0E7C-768A-41FC-A286-8163CF47C35E}"/>
              </a:ext>
            </a:extLst>
          </p:cNvPr>
          <p:cNvSpPr/>
          <p:nvPr userDrawn="1"/>
        </p:nvSpPr>
        <p:spPr>
          <a:xfrm rot="16200000">
            <a:off x="8663411" y="3329411"/>
            <a:ext cx="6858002" cy="199176"/>
          </a:xfrm>
          <a:prstGeom prst="rect">
            <a:avLst/>
          </a:prstGeom>
          <a:solidFill>
            <a:srgbClr val="64C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23D819A-34CF-4108-A347-3E2AB581EA08}"/>
              </a:ext>
            </a:extLst>
          </p:cNvPr>
          <p:cNvSpPr/>
          <p:nvPr userDrawn="1"/>
        </p:nvSpPr>
        <p:spPr>
          <a:xfrm>
            <a:off x="199172" y="6658824"/>
            <a:ext cx="11992827" cy="199176"/>
          </a:xfrm>
          <a:prstGeom prst="rect">
            <a:avLst/>
          </a:prstGeom>
          <a:solidFill>
            <a:srgbClr val="64C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A7E99784-E6F2-4ADB-9F63-AC123609C350}"/>
              </a:ext>
            </a:extLst>
          </p:cNvPr>
          <p:cNvSpPr/>
          <p:nvPr userDrawn="1"/>
        </p:nvSpPr>
        <p:spPr>
          <a:xfrm>
            <a:off x="0" y="0"/>
            <a:ext cx="11992827" cy="199176"/>
          </a:xfrm>
          <a:prstGeom prst="rect">
            <a:avLst/>
          </a:prstGeom>
          <a:solidFill>
            <a:srgbClr val="64C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041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DE447D-0B4F-4205-B99F-4D735315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kern="1200" cap="all" baseline="0" dirty="0">
                <a:solidFill>
                  <a:srgbClr val="4D86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D98FE1-10FC-437E-BCA2-35EC61026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240000" cy="4351338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5407CDA-E9F9-4819-9DBA-47F8BD3C7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13800" y="1825625"/>
            <a:ext cx="3240000" cy="4351338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14" name="Segnaposto contenuto 3">
            <a:extLst>
              <a:ext uri="{FF2B5EF4-FFF2-40B4-BE49-F238E27FC236}">
                <a16:creationId xmlns:a16="http://schemas.microsoft.com/office/drawing/2014/main" id="{CC8DF3C3-910B-48D4-9DDA-822F3284E71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76000" y="1825625"/>
            <a:ext cx="3240000" cy="4351338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B9355429-D16B-4E3D-967E-3D073D9D4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0856" y="5895086"/>
            <a:ext cx="1935564" cy="591213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5CF68F75-26B7-402A-8CEA-DC448EAA0D67}"/>
              </a:ext>
            </a:extLst>
          </p:cNvPr>
          <p:cNvSpPr/>
          <p:nvPr userDrawn="1"/>
        </p:nvSpPr>
        <p:spPr>
          <a:xfrm rot="16200000">
            <a:off x="-3329413" y="3329413"/>
            <a:ext cx="6858002" cy="199176"/>
          </a:xfrm>
          <a:prstGeom prst="rect">
            <a:avLst/>
          </a:prstGeom>
          <a:solidFill>
            <a:srgbClr val="64C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ACFC202-2425-4136-A4F1-8FEBEF22C0DC}"/>
              </a:ext>
            </a:extLst>
          </p:cNvPr>
          <p:cNvSpPr/>
          <p:nvPr userDrawn="1"/>
        </p:nvSpPr>
        <p:spPr>
          <a:xfrm rot="16200000">
            <a:off x="8663411" y="3329411"/>
            <a:ext cx="6858002" cy="199176"/>
          </a:xfrm>
          <a:prstGeom prst="rect">
            <a:avLst/>
          </a:prstGeom>
          <a:solidFill>
            <a:srgbClr val="64C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AEBC7F6E-F498-4CA4-AB1E-482B08A0256E}"/>
              </a:ext>
            </a:extLst>
          </p:cNvPr>
          <p:cNvSpPr/>
          <p:nvPr userDrawn="1"/>
        </p:nvSpPr>
        <p:spPr>
          <a:xfrm>
            <a:off x="199172" y="6658824"/>
            <a:ext cx="11992827" cy="199176"/>
          </a:xfrm>
          <a:prstGeom prst="rect">
            <a:avLst/>
          </a:prstGeom>
          <a:solidFill>
            <a:srgbClr val="64C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8FE0ECB3-7E81-492E-ADFD-5CDC9CAFDB7C}"/>
              </a:ext>
            </a:extLst>
          </p:cNvPr>
          <p:cNvSpPr/>
          <p:nvPr userDrawn="1"/>
        </p:nvSpPr>
        <p:spPr>
          <a:xfrm>
            <a:off x="0" y="0"/>
            <a:ext cx="11992827" cy="199176"/>
          </a:xfrm>
          <a:prstGeom prst="rect">
            <a:avLst/>
          </a:prstGeom>
          <a:solidFill>
            <a:srgbClr val="64C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910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8B6FC13E-914C-4216-86CE-74D35AE089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880D26B-F61F-478C-8A3D-5A5F1B6E1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0000"/>
            <a:ext cx="12192000" cy="1440000"/>
          </a:xfrm>
          <a:solidFill>
            <a:srgbClr val="64C2C8">
              <a:alpha val="80000"/>
            </a:srgbClr>
          </a:solidFill>
        </p:spPr>
        <p:txBody>
          <a:bodyPr vert="horz" lIns="91440" tIns="45720" rIns="720000" bIns="45720" rtlCol="0">
            <a:noAutofit/>
          </a:bodyPr>
          <a:lstStyle>
            <a:lvl1pPr algn="r">
              <a:defRPr lang="en-GB" sz="4400" cap="all" baseline="0" dirty="0">
                <a:solidFill>
                  <a:schemeClr val="bg1"/>
                </a:solidFill>
                <a:latin typeface="HelveticaNeueLT Std Lt Cn" panose="020B0406020202030204" pitchFamily="34" charset="0"/>
                <a:ea typeface="+mn-ea"/>
                <a:cs typeface="+mn-cs"/>
              </a:defRPr>
            </a:lvl1pPr>
          </a:lstStyle>
          <a:p>
            <a:pPr marL="712788" lvl="0" indent="0" defTabSz="312738">
              <a:spcBef>
                <a:spcPts val="1000"/>
              </a:spcBef>
              <a:buFont typeface="Arial" panose="020B0604020202020204" pitchFamily="34" charset="0"/>
              <a:tabLst>
                <a:tab pos="4848225" algn="l"/>
              </a:tabLst>
            </a:pPr>
            <a:r>
              <a:rPr lang="it-IT" dirty="0"/>
              <a:t>Fare clic per modificare lo stile del titolo dello schema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440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8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85F0051-2367-4302-84DE-8692C0F08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CA4AF3-B469-4E87-9E73-DC32C1819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2DE2CB-F6E4-436A-A2C2-7743CB96F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51432-A143-4947-B89E-E30AEE76ED4A}" type="datetimeFigureOut">
              <a:rPr lang="en-GB" smtClean="0"/>
              <a:t>30/05/2024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151D2A-638A-467F-B4E6-3E56AA451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EA25D1-795A-4BF4-B628-A50C30098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6BADE-D337-4BBC-8AA7-A30434472902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48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4" r:id="rId4"/>
    <p:sldLayoutId id="2147483661" r:id="rId5"/>
    <p:sldLayoutId id="2147483652" r:id="rId6"/>
    <p:sldLayoutId id="2147483662" r:id="rId7"/>
    <p:sldLayoutId id="2147483663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4400" kern="1200" cap="all" baseline="0" dirty="0">
          <a:solidFill>
            <a:srgbClr val="4D86A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C_E6E19A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jp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51.png"/><Relationship Id="rId3" Type="http://schemas.openxmlformats.org/officeDocument/2006/relationships/image" Target="../media/image19.png"/><Relationship Id="rId7" Type="http://schemas.openxmlformats.org/officeDocument/2006/relationships/image" Target="../media/image77.png"/><Relationship Id="rId12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11" Type="http://schemas.openxmlformats.org/officeDocument/2006/relationships/image" Target="../media/image35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19.png"/><Relationship Id="rId7" Type="http://schemas.openxmlformats.org/officeDocument/2006/relationships/image" Target="../media/image96.PNG"/><Relationship Id="rId12" Type="http://schemas.openxmlformats.org/officeDocument/2006/relationships/image" Target="../media/image10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22.png"/><Relationship Id="rId10" Type="http://schemas.openxmlformats.org/officeDocument/2006/relationships/image" Target="../media/image99.png"/><Relationship Id="rId4" Type="http://schemas.openxmlformats.org/officeDocument/2006/relationships/image" Target="../media/image20.png"/><Relationship Id="rId9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0C8213AD-A70D-4370-9748-F48ECACB22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4141" r="5556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olo 4">
            <a:extLst>
              <a:ext uri="{FF2B5EF4-FFF2-40B4-BE49-F238E27FC236}">
                <a16:creationId xmlns:a16="http://schemas.microsoft.com/office/drawing/2014/main" id="{60AFABBE-4047-4A57-B714-4A98B37135F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224742"/>
          </a:xfrm>
          <a:prstGeom prst="rect">
            <a:avLst/>
          </a:prstGeom>
          <a:solidFill>
            <a:srgbClr val="64C2C8">
              <a:alpha val="80000"/>
            </a:srgbClr>
          </a:solidFill>
        </p:spPr>
        <p:txBody>
          <a:bodyPr vert="horz" lIns="720000" tIns="45720" rIns="9000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kern="1200" cap="all" baseline="0" dirty="0">
                <a:solidFill>
                  <a:schemeClr val="bg1"/>
                </a:solidFill>
                <a:latin typeface="HelveticaNeueLT Std Lt Cn" panose="020B0406020202030204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en-US" sz="4500" cap="none" dirty="0" err="1">
                <a:latin typeface="Arial Black" panose="020B0A04020102020204" pitchFamily="34" charset="0"/>
              </a:rPr>
              <a:t>Trazabilidad</a:t>
            </a:r>
            <a:r>
              <a:rPr lang="en-US" sz="4500" cap="none" dirty="0">
                <a:latin typeface="Arial Black" panose="020B0A04020102020204" pitchFamily="34" charset="0"/>
              </a:rPr>
              <a:t> </a:t>
            </a:r>
            <a:r>
              <a:rPr lang="en-US" sz="4500" cap="none" dirty="0" err="1">
                <a:latin typeface="Arial Black" panose="020B0A04020102020204" pitchFamily="34" charset="0"/>
              </a:rPr>
              <a:t>en</a:t>
            </a:r>
            <a:r>
              <a:rPr lang="en-US" sz="4500" cap="none" dirty="0">
                <a:latin typeface="Arial Black" panose="020B0A04020102020204" pitchFamily="34" charset="0"/>
              </a:rPr>
              <a:t>  lab. De A.P.</a:t>
            </a:r>
            <a:r>
              <a:rPr lang="en-US" sz="2800" cap="none" dirty="0">
                <a:latin typeface="Arial Black" panose="020B0A04020102020204" pitchFamily="34" charset="0"/>
              </a:rPr>
              <a:t>											</a:t>
            </a:r>
          </a:p>
        </p:txBody>
      </p:sp>
    </p:spTree>
    <p:extLst>
      <p:ext uri="{BB962C8B-B14F-4D97-AF65-F5344CB8AC3E}">
        <p14:creationId xmlns:p14="http://schemas.microsoft.com/office/powerpoint/2010/main" val="3873544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leWATCH">
            <a:extLst>
              <a:ext uri="{FF2B5EF4-FFF2-40B4-BE49-F238E27FC236}">
                <a16:creationId xmlns:a16="http://schemas.microsoft.com/office/drawing/2014/main" id="{1C90B09A-E4DF-4E96-88A3-44BD945B8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20" b="7556"/>
          <a:stretch/>
        </p:blipFill>
        <p:spPr bwMode="auto">
          <a:xfrm>
            <a:off x="2979025" y="1366750"/>
            <a:ext cx="2208393" cy="180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638FBA-D1E5-413D-ACE5-9EF00FD6AAA4}"/>
              </a:ext>
            </a:extLst>
          </p:cNvPr>
          <p:cNvSpPr txBox="1"/>
          <p:nvPr/>
        </p:nvSpPr>
        <p:spPr>
          <a:xfrm>
            <a:off x="2025911" y="4347726"/>
            <a:ext cx="9011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MileWATCH: </a:t>
            </a:r>
            <a:r>
              <a:rPr lang="it-IT" sz="3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Seguimiento</a:t>
            </a:r>
            <a:r>
              <a:rPr lang="it-IT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 y </a:t>
            </a:r>
            <a:r>
              <a:rPr lang="it-IT" sz="3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verificación</a:t>
            </a:r>
            <a:endParaRPr lang="it-IT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BEB34DFC-8107-43C0-4561-FDA110EAFCBC}"/>
              </a:ext>
            </a:extLst>
          </p:cNvPr>
          <p:cNvGrpSpPr/>
          <p:nvPr/>
        </p:nvGrpSpPr>
        <p:grpSpPr>
          <a:xfrm>
            <a:off x="5187418" y="283464"/>
            <a:ext cx="3115334" cy="3536234"/>
            <a:chOff x="2268817" y="1690255"/>
            <a:chExt cx="4090340" cy="429491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A4D7AD1D-033E-E952-EA1D-9AE67E58AA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495" t="6422" b="1970"/>
            <a:stretch/>
          </p:blipFill>
          <p:spPr>
            <a:xfrm>
              <a:off x="2268817" y="1690255"/>
              <a:ext cx="4090340" cy="429491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1806072A-4CC6-F0B2-8E0C-0C6C11C19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6520"/>
            <a:stretch/>
          </p:blipFill>
          <p:spPr>
            <a:xfrm rot="21085952">
              <a:off x="4762029" y="2340134"/>
              <a:ext cx="698736" cy="845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6553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EF535B-4670-42FA-B7FC-7B86A2DA4D37}"/>
              </a:ext>
            </a:extLst>
          </p:cNvPr>
          <p:cNvSpPr txBox="1"/>
          <p:nvPr/>
        </p:nvSpPr>
        <p:spPr>
          <a:xfrm>
            <a:off x="2105894" y="512865"/>
            <a:ext cx="8368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Cómo</a:t>
            </a:r>
            <a:r>
              <a:rPr lang="it-IT" sz="3200" b="1" dirty="0">
                <a:solidFill>
                  <a:srgbClr val="64C2C8"/>
                </a:solidFill>
                <a:latin typeface="Arial Black" panose="020B0A04020102020204" pitchFamily="34" charset="0"/>
              </a:rPr>
              <a:t> </a:t>
            </a:r>
            <a:r>
              <a:rPr lang="it-IT" sz="32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funciona</a:t>
            </a:r>
            <a:r>
              <a:rPr lang="it-IT" sz="3200" b="1" dirty="0">
                <a:solidFill>
                  <a:srgbClr val="64C2C8"/>
                </a:solidFill>
                <a:latin typeface="Arial Black" panose="020B0A04020102020204" pitchFamily="34" charset="0"/>
              </a:rPr>
              <a:t> </a:t>
            </a:r>
            <a:r>
              <a:rPr lang="it-IT" sz="32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MileWATCH</a:t>
            </a:r>
            <a:endParaRPr lang="it-IT" sz="3200" b="1" dirty="0">
              <a:solidFill>
                <a:srgbClr val="64C2C8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A92D30F-5D8D-4DAF-810B-B72C64B66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482" y="4387435"/>
            <a:ext cx="628416" cy="29542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1F965A9-E457-486B-9477-89CDFDEB1C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176" y="2708684"/>
            <a:ext cx="952612" cy="97438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F2CDB8D-D148-4417-BFE5-C9A96F7586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588"/>
          <a:stretch/>
        </p:blipFill>
        <p:spPr>
          <a:xfrm>
            <a:off x="3116627" y="3046806"/>
            <a:ext cx="1342152" cy="39748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BE7AC14-B3E2-4A13-9966-BDA87E5E0A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176" y="3688646"/>
            <a:ext cx="1066926" cy="538907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BC9C47D8-CE1F-4431-AF28-572F292E6659}"/>
              </a:ext>
            </a:extLst>
          </p:cNvPr>
          <p:cNvGrpSpPr/>
          <p:nvPr/>
        </p:nvGrpSpPr>
        <p:grpSpPr>
          <a:xfrm>
            <a:off x="4518269" y="1281545"/>
            <a:ext cx="4090340" cy="4294910"/>
            <a:chOff x="2268817" y="1690255"/>
            <a:chExt cx="4090340" cy="4294910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A85307D7-0926-4D7B-962A-6DE65AA15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495" t="6422" b="1970"/>
            <a:stretch/>
          </p:blipFill>
          <p:spPr>
            <a:xfrm>
              <a:off x="2268817" y="1690255"/>
              <a:ext cx="4090340" cy="4294910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8DDAF0C2-7F3F-42E2-8307-96B2D2F83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" r="6520"/>
            <a:stretch/>
          </p:blipFill>
          <p:spPr>
            <a:xfrm rot="21085952">
              <a:off x="4762029" y="2340134"/>
              <a:ext cx="698736" cy="845159"/>
            </a:xfrm>
            <a:prstGeom prst="rect">
              <a:avLst/>
            </a:prstGeom>
          </p:spPr>
        </p:pic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96818627-86CA-4CF6-B4EB-0FD373BFCD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856" t="78267" r="33251" b="-119"/>
          <a:stretch/>
        </p:blipFill>
        <p:spPr>
          <a:xfrm>
            <a:off x="3405833" y="2607636"/>
            <a:ext cx="1052946" cy="3974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10EA916-A475-DEA7-85DC-AAC0B37950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0775" y="1235379"/>
            <a:ext cx="1303133" cy="79254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339C560-F70F-63FA-AB28-AA3952928FF9}"/>
              </a:ext>
            </a:extLst>
          </p:cNvPr>
          <p:cNvSpPr txBox="1"/>
          <p:nvPr/>
        </p:nvSpPr>
        <p:spPr>
          <a:xfrm>
            <a:off x="9256246" y="2009360"/>
            <a:ext cx="14956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b="1" dirty="0"/>
              <a:t>Monitor en vivo</a:t>
            </a:r>
          </a:p>
          <a:p>
            <a:r>
              <a:rPr lang="es-AR" sz="1100" dirty="0"/>
              <a:t>una descripción general en tiempo real de todos los equipos, incluida información y advertencias de los dispositivos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6829F2A-7961-8DFE-A262-D16F5F07A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9471" y="3613048"/>
            <a:ext cx="1371719" cy="9221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E7991C9-F3DC-0186-8634-F63D31BEB85B}"/>
              </a:ext>
            </a:extLst>
          </p:cNvPr>
          <p:cNvSpPr txBox="1"/>
          <p:nvPr/>
        </p:nvSpPr>
        <p:spPr>
          <a:xfrm>
            <a:off x="9409471" y="4535148"/>
            <a:ext cx="1868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Archivo de registros</a:t>
            </a:r>
          </a:p>
          <a:p>
            <a:r>
              <a:rPr lang="es-AR" sz="1200" dirty="0"/>
              <a:t>Descarga directa registro de eventos, procesos y gestión de reactivos</a:t>
            </a:r>
          </a:p>
        </p:txBody>
      </p:sp>
    </p:spTree>
    <p:extLst>
      <p:ext uri="{BB962C8B-B14F-4D97-AF65-F5344CB8AC3E}">
        <p14:creationId xmlns:p14="http://schemas.microsoft.com/office/powerpoint/2010/main" val="1339897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85832BB8-D545-82A8-74BC-8DA11467CEE5}"/>
              </a:ext>
            </a:extLst>
          </p:cNvPr>
          <p:cNvCxnSpPr>
            <a:cxnSpLocks/>
          </p:cNvCxnSpPr>
          <p:nvPr/>
        </p:nvCxnSpPr>
        <p:spPr>
          <a:xfrm>
            <a:off x="1660391" y="1301749"/>
            <a:ext cx="9073391" cy="0"/>
          </a:xfrm>
          <a:prstGeom prst="straightConnector1">
            <a:avLst/>
          </a:prstGeom>
          <a:ln w="76200">
            <a:solidFill>
              <a:srgbClr val="60C6C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E3EE63F-BF3C-F6D6-3651-FEF793EC9FB4}"/>
              </a:ext>
            </a:extLst>
          </p:cNvPr>
          <p:cNvSpPr txBox="1"/>
          <p:nvPr/>
        </p:nvSpPr>
        <p:spPr>
          <a:xfrm>
            <a:off x="157316" y="491809"/>
            <a:ext cx="120346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200" b="1" dirty="0">
                <a:solidFill>
                  <a:srgbClr val="64C2C8"/>
                </a:solidFill>
                <a:latin typeface="Arial Black" panose="020B0A04020102020204" pitchFamily="34" charset="0"/>
              </a:rPr>
              <a:t>Quirófano – Transferencia de Tejidos – Adhesión – Laboratorio de Patología</a:t>
            </a:r>
            <a:endParaRPr lang="en-GB" sz="220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02AF732-A0B0-BA5D-4123-DFFB70456C5A}"/>
              </a:ext>
            </a:extLst>
          </p:cNvPr>
          <p:cNvGrpSpPr/>
          <p:nvPr/>
        </p:nvGrpSpPr>
        <p:grpSpPr>
          <a:xfrm>
            <a:off x="3431753" y="1681563"/>
            <a:ext cx="4649257" cy="4979596"/>
            <a:chOff x="2268817" y="1690255"/>
            <a:chExt cx="4090340" cy="429491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84B84008-B62F-D63F-3C05-C78783157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495" t="6422" b="1970"/>
            <a:stretch/>
          </p:blipFill>
          <p:spPr>
            <a:xfrm>
              <a:off x="2268817" y="1690255"/>
              <a:ext cx="4090340" cy="429491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B0735ED-E72F-35E7-25EC-653D9956B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6520"/>
            <a:stretch/>
          </p:blipFill>
          <p:spPr>
            <a:xfrm rot="21085952">
              <a:off x="4762029" y="2340134"/>
              <a:ext cx="698736" cy="845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4398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EF535B-4670-42FA-B7FC-7B86A2DA4D37}"/>
              </a:ext>
            </a:extLst>
          </p:cNvPr>
          <p:cNvSpPr txBox="1"/>
          <p:nvPr/>
        </p:nvSpPr>
        <p:spPr>
          <a:xfrm>
            <a:off x="758371" y="304379"/>
            <a:ext cx="110825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600" b="1" dirty="0">
                <a:solidFill>
                  <a:srgbClr val="64C2C8"/>
                </a:solidFill>
                <a:latin typeface="Arial Black" panose="020B0A04020102020204" pitchFamily="34" charset="0"/>
              </a:rPr>
              <a:t>Seguimiento de </a:t>
            </a:r>
            <a:r>
              <a:rPr lang="es-AR" sz="26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MileWATCH</a:t>
            </a:r>
            <a:r>
              <a:rPr lang="es-AR" sz="2600" b="1" dirty="0">
                <a:solidFill>
                  <a:srgbClr val="64C2C8"/>
                </a:solidFill>
                <a:latin typeface="Arial Black" panose="020B0A04020102020204" pitchFamily="34" charset="0"/>
              </a:rPr>
              <a:t>: documentación en quirófano</a:t>
            </a:r>
            <a:endParaRPr lang="it-IT" sz="2600" b="1" dirty="0">
              <a:solidFill>
                <a:srgbClr val="64C2C8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05ED089-1352-4B77-A83B-D46EF1323A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46"/>
          <a:stretch/>
        </p:blipFill>
        <p:spPr>
          <a:xfrm>
            <a:off x="3648457" y="1197718"/>
            <a:ext cx="7470452" cy="468187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5648FB9-39C6-464A-BB5E-C0C86457C907}"/>
              </a:ext>
            </a:extLst>
          </p:cNvPr>
          <p:cNvSpPr txBox="1"/>
          <p:nvPr/>
        </p:nvSpPr>
        <p:spPr>
          <a:xfrm>
            <a:off x="2717789" y="4563424"/>
            <a:ext cx="140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cap="none" dirty="0" err="1">
                <a:solidFill>
                  <a:schemeClr val="tx1"/>
                </a:solidFill>
                <a:latin typeface="Myriad Pro"/>
                <a:ea typeface="ＭＳ Ｐゴシック" pitchFamily="34" charset="-128"/>
                <a:cs typeface="+mn-cs"/>
              </a:rPr>
              <a:t>UltraSAFE</a:t>
            </a:r>
            <a:endParaRPr lang="en-GB" sz="16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3B15E4-EA75-4E1C-B99B-132E58571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659" y="2181207"/>
            <a:ext cx="1465483" cy="24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164DCA09-623B-42EF-839C-215430FA9997}"/>
              </a:ext>
            </a:extLst>
          </p:cNvPr>
          <p:cNvCxnSpPr>
            <a:cxnSpLocks/>
          </p:cNvCxnSpPr>
          <p:nvPr/>
        </p:nvCxnSpPr>
        <p:spPr>
          <a:xfrm>
            <a:off x="3987457" y="3489971"/>
            <a:ext cx="2788920" cy="0"/>
          </a:xfrm>
          <a:prstGeom prst="straightConnector1">
            <a:avLst/>
          </a:prstGeom>
          <a:ln w="38100" cap="flat" cmpd="sng" algn="ctr">
            <a:solidFill>
              <a:srgbClr val="64C2C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3EDD3693-85A6-4809-9C68-5EE143EF3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0112" y="2181207"/>
            <a:ext cx="1531895" cy="261752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36446F7-3CA3-492E-B75C-CF689CB80829}"/>
              </a:ext>
            </a:extLst>
          </p:cNvPr>
          <p:cNvSpPr/>
          <p:nvPr/>
        </p:nvSpPr>
        <p:spPr>
          <a:xfrm>
            <a:off x="2377440" y="1078992"/>
            <a:ext cx="9183624" cy="4855464"/>
          </a:xfrm>
          <a:prstGeom prst="rect">
            <a:avLst/>
          </a:prstGeom>
          <a:noFill/>
          <a:ln w="57150">
            <a:solidFill>
              <a:srgbClr val="64C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00C3C1-E1D0-42B2-A13C-841DEF735DFA}"/>
              </a:ext>
            </a:extLst>
          </p:cNvPr>
          <p:cNvSpPr txBox="1"/>
          <p:nvPr/>
        </p:nvSpPr>
        <p:spPr>
          <a:xfrm>
            <a:off x="10802154" y="117028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LAN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3D9D9AC-7FE0-4A17-88E0-BF0DFB591C68}"/>
              </a:ext>
            </a:extLst>
          </p:cNvPr>
          <p:cNvSpPr/>
          <p:nvPr/>
        </p:nvSpPr>
        <p:spPr>
          <a:xfrm>
            <a:off x="448056" y="1078992"/>
            <a:ext cx="1803981" cy="4855464"/>
          </a:xfrm>
          <a:prstGeom prst="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BC976FE-84DB-4EC3-B555-4F70327DE8D6}"/>
              </a:ext>
            </a:extLst>
          </p:cNvPr>
          <p:cNvSpPr txBox="1"/>
          <p:nvPr/>
        </p:nvSpPr>
        <p:spPr>
          <a:xfrm>
            <a:off x="512106" y="117028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Quirofano</a:t>
            </a:r>
            <a:endParaRPr lang="en-GB" dirty="0"/>
          </a:p>
        </p:txBody>
      </p:sp>
      <p:pic>
        <p:nvPicPr>
          <p:cNvPr id="12" name="Picture 2" descr="Patient's Barcodes | Delivering Digital Drugs (D3)">
            <a:extLst>
              <a:ext uri="{FF2B5EF4-FFF2-40B4-BE49-F238E27FC236}">
                <a16:creationId xmlns:a16="http://schemas.microsoft.com/office/drawing/2014/main" id="{35A7772D-37BC-4556-81EF-7F2FD877F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46" y="4446223"/>
            <a:ext cx="1234440" cy="3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4C17A70-D5DC-4081-B3A8-F18EC798E2DC}"/>
              </a:ext>
            </a:extLst>
          </p:cNvPr>
          <p:cNvSpPr txBox="1"/>
          <p:nvPr/>
        </p:nvSpPr>
        <p:spPr>
          <a:xfrm>
            <a:off x="448056" y="4849650"/>
            <a:ext cx="18039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cap="none" dirty="0" err="1">
                <a:solidFill>
                  <a:schemeClr val="tx1"/>
                </a:solidFill>
                <a:latin typeface="Myriad Pro"/>
                <a:ea typeface="ＭＳ Ｐゴシック" pitchFamily="34" charset="-128"/>
                <a:cs typeface="+mn-cs"/>
              </a:rPr>
              <a:t>Codigo</a:t>
            </a:r>
            <a:r>
              <a:rPr lang="it-IT" sz="1600" b="1" cap="none" dirty="0">
                <a:solidFill>
                  <a:schemeClr val="tx1"/>
                </a:solidFill>
                <a:latin typeface="Myriad Pro"/>
                <a:ea typeface="ＭＳ Ｐゴシック" pitchFamily="34" charset="-128"/>
                <a:cs typeface="+mn-cs"/>
              </a:rPr>
              <a:t> </a:t>
            </a:r>
            <a:r>
              <a:rPr lang="it-IT" sz="1600" b="1" dirty="0">
                <a:latin typeface="Myriad Pro"/>
                <a:ea typeface="ＭＳ Ｐゴシック" pitchFamily="34" charset="-128"/>
              </a:rPr>
              <a:t>de Barras. </a:t>
            </a:r>
            <a:r>
              <a:rPr lang="it-IT" sz="1600" b="1" cap="none" dirty="0" err="1">
                <a:solidFill>
                  <a:schemeClr val="tx1"/>
                </a:solidFill>
                <a:latin typeface="Myriad Pro"/>
                <a:ea typeface="ＭＳ Ｐゴシック" pitchFamily="34" charset="-128"/>
                <a:cs typeface="+mn-cs"/>
              </a:rPr>
              <a:t>Ingreso</a:t>
            </a:r>
            <a:r>
              <a:rPr lang="it-IT" sz="1600" b="1" cap="none" dirty="0">
                <a:solidFill>
                  <a:schemeClr val="tx1"/>
                </a:solidFill>
                <a:latin typeface="Myriad Pro"/>
                <a:ea typeface="ＭＳ Ｐゴシック" pitchFamily="34" charset="-128"/>
                <a:cs typeface="+mn-cs"/>
              </a:rPr>
              <a:t> </a:t>
            </a:r>
            <a:r>
              <a:rPr lang="it-IT" sz="1600" b="1" cap="none" dirty="0" err="1">
                <a:solidFill>
                  <a:schemeClr val="tx1"/>
                </a:solidFill>
                <a:latin typeface="Myriad Pro"/>
                <a:ea typeface="ＭＳ Ｐゴシック" pitchFamily="34" charset="-128"/>
                <a:cs typeface="+mn-cs"/>
              </a:rPr>
              <a:t>manual</a:t>
            </a:r>
            <a:r>
              <a:rPr lang="it-IT" sz="1600" b="1" cap="none" dirty="0">
                <a:solidFill>
                  <a:schemeClr val="tx1"/>
                </a:solidFill>
                <a:latin typeface="Myriad Pro"/>
                <a:ea typeface="ＭＳ Ｐゴシック" pitchFamily="34" charset="-128"/>
                <a:cs typeface="+mn-cs"/>
              </a:rPr>
              <a:t> o automatico</a:t>
            </a:r>
            <a:endParaRPr lang="en-GB" sz="1600" b="1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5A146B02-CB72-4323-ABA0-56C9BC9E65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6526">
            <a:off x="936197" y="1586467"/>
            <a:ext cx="911859" cy="1183737"/>
          </a:xfrm>
          <a:prstGeom prst="rect">
            <a:avLst/>
          </a:prstGeom>
        </p:spPr>
      </p:pic>
      <p:grpSp>
        <p:nvGrpSpPr>
          <p:cNvPr id="19" name="Gruppo 16">
            <a:extLst>
              <a:ext uri="{FF2B5EF4-FFF2-40B4-BE49-F238E27FC236}">
                <a16:creationId xmlns:a16="http://schemas.microsoft.com/office/drawing/2014/main" id="{CDEC3059-E867-4B76-980E-2DC96C0BE77C}"/>
              </a:ext>
            </a:extLst>
          </p:cNvPr>
          <p:cNvGrpSpPr>
            <a:grpSpLocks/>
          </p:cNvGrpSpPr>
          <p:nvPr/>
        </p:nvGrpSpPr>
        <p:grpSpPr bwMode="auto">
          <a:xfrm>
            <a:off x="770234" y="2798523"/>
            <a:ext cx="1234440" cy="1550209"/>
            <a:chOff x="857224" y="2428868"/>
            <a:chExt cx="2000250" cy="2419350"/>
          </a:xfrm>
        </p:grpSpPr>
        <p:pic>
          <p:nvPicPr>
            <p:cNvPr id="20" name="Picture 15">
              <a:extLst>
                <a:ext uri="{FF2B5EF4-FFF2-40B4-BE49-F238E27FC236}">
                  <a16:creationId xmlns:a16="http://schemas.microsoft.com/office/drawing/2014/main" id="{891C8D1E-FC0A-4ECA-989A-DF118B9E3B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24" y="2428868"/>
              <a:ext cx="2000250" cy="241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8" descr="http://t3.gstatic.com/images?q=tbn:ANd9GcQXOpiKmCAmr7dV1MAu44pOYvh6VQuCB-eTHXRoeH8EAR0-FUvg">
              <a:extLst>
                <a:ext uri="{FF2B5EF4-FFF2-40B4-BE49-F238E27FC236}">
                  <a16:creationId xmlns:a16="http://schemas.microsoft.com/office/drawing/2014/main" id="{A625A0BB-2345-4913-B849-634A70F8C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rcRect/>
            <a:stretch>
              <a:fillRect/>
            </a:stretch>
          </p:blipFill>
          <p:spPr bwMode="auto">
            <a:xfrm rot="5074318">
              <a:off x="1301610" y="3118753"/>
              <a:ext cx="933450" cy="1238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ttangolo arrotondato 51">
              <a:extLst>
                <a:ext uri="{FF2B5EF4-FFF2-40B4-BE49-F238E27FC236}">
                  <a16:creationId xmlns:a16="http://schemas.microsoft.com/office/drawing/2014/main" id="{EDAE253E-B326-4B8A-B3AC-7B7E27EBDD9C}"/>
                </a:ext>
              </a:extLst>
            </p:cNvPr>
            <p:cNvSpPr/>
            <p:nvPr/>
          </p:nvSpPr>
          <p:spPr>
            <a:xfrm rot="20544277">
              <a:off x="1971867" y="4061173"/>
              <a:ext cx="604219" cy="37955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23" name="Picture 18" descr="http://t2.gstatic.com/images?q=tbn:ANd9GcTiYgDe2oVTSSOyj8SYSHO7HvQq0yxKeBvsC2ndp-mQnez-clyaTw">
              <a:extLst>
                <a:ext uri="{FF2B5EF4-FFF2-40B4-BE49-F238E27FC236}">
                  <a16:creationId xmlns:a16="http://schemas.microsoft.com/office/drawing/2014/main" id="{021FF321-82FE-4E65-A266-676ED1E02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77378">
              <a:off x="2028749" y="4098506"/>
              <a:ext cx="486983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233DD5E9-8192-420A-A9D0-23B116D95E40}"/>
              </a:ext>
            </a:extLst>
          </p:cNvPr>
          <p:cNvCxnSpPr>
            <a:cxnSpLocks/>
          </p:cNvCxnSpPr>
          <p:nvPr/>
        </p:nvCxnSpPr>
        <p:spPr>
          <a:xfrm>
            <a:off x="2070267" y="3506724"/>
            <a:ext cx="544917" cy="0"/>
          </a:xfrm>
          <a:prstGeom prst="straightConnector1">
            <a:avLst/>
          </a:prstGeom>
          <a:ln w="38100" cap="flat" cmpd="sng" algn="ctr">
            <a:solidFill>
              <a:srgbClr val="64C2C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416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EF535B-4670-42FA-B7FC-7B86A2DA4D37}"/>
              </a:ext>
            </a:extLst>
          </p:cNvPr>
          <p:cNvSpPr txBox="1"/>
          <p:nvPr/>
        </p:nvSpPr>
        <p:spPr>
          <a:xfrm>
            <a:off x="640080" y="356999"/>
            <a:ext cx="1108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64C2C8"/>
                </a:solidFill>
                <a:latin typeface="Arial Black" panose="020B0A04020102020204" pitchFamily="34" charset="0"/>
              </a:rPr>
              <a:t>- </a:t>
            </a:r>
            <a:r>
              <a:rPr lang="es-AR" sz="32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MileWATCH</a:t>
            </a:r>
            <a:r>
              <a:rPr lang="es-AR" sz="3200" b="1" dirty="0">
                <a:solidFill>
                  <a:srgbClr val="64C2C8"/>
                </a:solidFill>
                <a:latin typeface="Arial Black" panose="020B0A04020102020204" pitchFamily="34" charset="0"/>
              </a:rPr>
              <a:t> V-</a:t>
            </a:r>
            <a:r>
              <a:rPr lang="es-AR" sz="32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Tracker</a:t>
            </a:r>
            <a:r>
              <a:rPr lang="es-AR" sz="3200" b="1" dirty="0">
                <a:solidFill>
                  <a:srgbClr val="64C2C8"/>
                </a:solidFill>
                <a:latin typeface="Arial Black" panose="020B0A04020102020204" pitchFamily="34" charset="0"/>
              </a:rPr>
              <a:t> –</a:t>
            </a:r>
          </a:p>
          <a:p>
            <a:pPr algn="ctr"/>
            <a:r>
              <a:rPr lang="es-AR" sz="3200" b="1" dirty="0">
                <a:solidFill>
                  <a:srgbClr val="64C2C8"/>
                </a:solidFill>
                <a:latin typeface="Arial Black" panose="020B0A04020102020204" pitchFamily="34" charset="0"/>
              </a:rPr>
              <a:t>Documentación en la adhesión a AP </a:t>
            </a:r>
            <a:r>
              <a:rPr lang="es-AR" sz="32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Lab</a:t>
            </a:r>
            <a:endParaRPr lang="it-IT" sz="3200" b="1" dirty="0">
              <a:solidFill>
                <a:srgbClr val="64C2C8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38CD9E3-CD03-4246-8869-6E64AB0EC18C}"/>
              </a:ext>
            </a:extLst>
          </p:cNvPr>
          <p:cNvSpPr txBox="1"/>
          <p:nvPr/>
        </p:nvSpPr>
        <p:spPr>
          <a:xfrm>
            <a:off x="4465951" y="1506149"/>
            <a:ext cx="56578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AR" dirty="0">
                <a:latin typeface="Myriad Pro"/>
              </a:rPr>
              <a:t>Captura de imagen de toda la etiqueta del vial.</a:t>
            </a:r>
          </a:p>
          <a:p>
            <a:pPr marL="285750" indent="-285750">
              <a:buFontTx/>
              <a:buChar char="-"/>
            </a:pPr>
            <a:endParaRPr lang="es-AR" dirty="0">
              <a:latin typeface="Myriad Pro"/>
            </a:endParaRPr>
          </a:p>
          <a:p>
            <a:pPr marL="285750" indent="-285750">
              <a:buFontTx/>
              <a:buChar char="-"/>
            </a:pPr>
            <a:r>
              <a:rPr lang="es-AR" dirty="0">
                <a:latin typeface="Myriad Pro"/>
              </a:rPr>
              <a:t>Captura de imagen del contenido del vial.</a:t>
            </a:r>
          </a:p>
          <a:p>
            <a:pPr marL="285750" indent="-285750">
              <a:buFontTx/>
              <a:buChar char="-"/>
            </a:pPr>
            <a:endParaRPr lang="es-AR" dirty="0">
              <a:latin typeface="Myriad Pro"/>
            </a:endParaRPr>
          </a:p>
          <a:p>
            <a:pPr marL="285750" indent="-285750">
              <a:buFontTx/>
              <a:buChar char="-"/>
            </a:pPr>
            <a:r>
              <a:rPr lang="es-AR" dirty="0">
                <a:latin typeface="Myriad Pro"/>
              </a:rPr>
              <a:t>Captura de imagen del fondo del tapón del vial.</a:t>
            </a:r>
          </a:p>
          <a:p>
            <a:pPr marL="285750" indent="-285750">
              <a:buFontTx/>
              <a:buChar char="-"/>
            </a:pPr>
            <a:endParaRPr lang="es-AR" dirty="0">
              <a:latin typeface="Myriad Pro"/>
            </a:endParaRPr>
          </a:p>
          <a:p>
            <a:pPr marL="285750" indent="-285750">
              <a:buFontTx/>
              <a:buChar char="-"/>
            </a:pPr>
            <a:r>
              <a:rPr lang="es-AR" dirty="0">
                <a:latin typeface="Myriad Pro"/>
              </a:rPr>
              <a:t>Lectura de múltiples códigos (1D-2D) en la etiqueta del vial</a:t>
            </a:r>
          </a:p>
          <a:p>
            <a:pPr marL="285750" indent="-285750">
              <a:buFontTx/>
              <a:buChar char="-"/>
            </a:pPr>
            <a:endParaRPr lang="es-AR" dirty="0">
              <a:latin typeface="Myriad Pro"/>
            </a:endParaRPr>
          </a:p>
          <a:p>
            <a:pPr marL="285750" indent="-285750">
              <a:buFontTx/>
              <a:buChar char="-"/>
            </a:pPr>
            <a:r>
              <a:rPr lang="es-AR" dirty="0">
                <a:latin typeface="Myriad Pro"/>
              </a:rPr>
              <a:t>Intercambio de datos con LIS a través del middleware </a:t>
            </a:r>
            <a:r>
              <a:rPr lang="es-AR" dirty="0" err="1">
                <a:latin typeface="Myriad Pro"/>
              </a:rPr>
              <a:t>Milewatch</a:t>
            </a:r>
            <a:endParaRPr lang="it-IT" dirty="0">
              <a:latin typeface="Myriad Pro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04FE6EE-7B48-4FE2-88A9-5D6D2DF6E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177" t="37051" r="5548" b="21223"/>
          <a:stretch/>
        </p:blipFill>
        <p:spPr>
          <a:xfrm>
            <a:off x="6096000" y="4619885"/>
            <a:ext cx="3407732" cy="1667245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BB9E154-E3FA-4084-BCF8-68EB36CC5B2E}"/>
              </a:ext>
            </a:extLst>
          </p:cNvPr>
          <p:cNvCxnSpPr>
            <a:cxnSpLocks/>
          </p:cNvCxnSpPr>
          <p:nvPr/>
        </p:nvCxnSpPr>
        <p:spPr>
          <a:xfrm>
            <a:off x="4465951" y="5246096"/>
            <a:ext cx="1453423" cy="0"/>
          </a:xfrm>
          <a:prstGeom prst="straightConnector1">
            <a:avLst/>
          </a:prstGeom>
          <a:ln w="38100">
            <a:solidFill>
              <a:srgbClr val="60C6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 descr="Immagine che contiene parete, interni, toeletta, stanzadabagno&#10;&#10;Descrizione generata automaticamente">
            <a:extLst>
              <a:ext uri="{FF2B5EF4-FFF2-40B4-BE49-F238E27FC236}">
                <a16:creationId xmlns:a16="http://schemas.microsoft.com/office/drawing/2014/main" id="{22BBAA5D-66E0-4B2B-897D-7E96D81C65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489" t="3749" r="3415" b="25356"/>
          <a:stretch/>
        </p:blipFill>
        <p:spPr>
          <a:xfrm rot="5400000">
            <a:off x="511400" y="2315508"/>
            <a:ext cx="3113598" cy="2093030"/>
          </a:xfrm>
          <a:prstGeom prst="rect">
            <a:avLst/>
          </a:prstGeom>
        </p:spPr>
      </p:pic>
      <p:pic>
        <p:nvPicPr>
          <p:cNvPr id="8" name="Immagine 7" descr="Immagine che contiene testo, dispositivo&#10;&#10;Descrizione generata automaticamente">
            <a:extLst>
              <a:ext uri="{FF2B5EF4-FFF2-40B4-BE49-F238E27FC236}">
                <a16:creationId xmlns:a16="http://schemas.microsoft.com/office/drawing/2014/main" id="{ED4BA35D-6A42-446C-A950-E9CD9DE22D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87"/>
          <a:stretch/>
        </p:blipFill>
        <p:spPr>
          <a:xfrm rot="5400000">
            <a:off x="1883171" y="3742575"/>
            <a:ext cx="2295643" cy="192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79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EF535B-4670-42FA-B7FC-7B86A2DA4D37}"/>
              </a:ext>
            </a:extLst>
          </p:cNvPr>
          <p:cNvSpPr txBox="1"/>
          <p:nvPr/>
        </p:nvSpPr>
        <p:spPr>
          <a:xfrm>
            <a:off x="1442297" y="137594"/>
            <a:ext cx="90750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Seguimiento</a:t>
            </a:r>
            <a:r>
              <a:rPr lang="it-IT" sz="2600" b="1" dirty="0">
                <a:solidFill>
                  <a:srgbClr val="64C2C8"/>
                </a:solidFill>
                <a:latin typeface="Arial Black" panose="020B0A04020102020204" pitchFamily="34" charset="0"/>
              </a:rPr>
              <a:t> de </a:t>
            </a:r>
            <a:r>
              <a:rPr lang="it-IT" sz="26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MileWATCH</a:t>
            </a:r>
            <a:r>
              <a:rPr lang="it-IT" sz="2600" b="1" dirty="0">
                <a:solidFill>
                  <a:srgbClr val="64C2C8"/>
                </a:solidFill>
                <a:latin typeface="Arial Black" panose="020B0A04020102020204" pitchFamily="34" charset="0"/>
              </a:rPr>
              <a:t>: </a:t>
            </a:r>
            <a:r>
              <a:rPr lang="it-IT" sz="26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escenario</a:t>
            </a:r>
            <a:r>
              <a:rPr lang="it-IT" sz="2600" b="1" dirty="0">
                <a:solidFill>
                  <a:srgbClr val="64C2C8"/>
                </a:solidFill>
                <a:latin typeface="Arial Black" panose="020B0A04020102020204" pitchFamily="34" charset="0"/>
              </a:rPr>
              <a:t> del laboratorio AP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31F5B4C-9BCA-43E4-B258-A7F7C32088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365" r="76863" b="43355"/>
          <a:stretch/>
        </p:blipFill>
        <p:spPr>
          <a:xfrm>
            <a:off x="6982857" y="4368317"/>
            <a:ext cx="1184380" cy="166724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469A3F4-EB89-48FA-BAAE-EE3743DD0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015" r="76934"/>
          <a:stretch/>
        </p:blipFill>
        <p:spPr>
          <a:xfrm>
            <a:off x="6888449" y="1078646"/>
            <a:ext cx="1180737" cy="148494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FC243DDC-FF9E-4954-A1A2-E40EBE718E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881" t="20456" r="3179" b="44560"/>
          <a:stretch/>
        </p:blipFill>
        <p:spPr>
          <a:xfrm>
            <a:off x="6514991" y="2898885"/>
            <a:ext cx="918352" cy="148494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6F7164B-BCC0-4CA5-885B-76B820DAC7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177" t="37051" r="5548" b="21223"/>
          <a:stretch/>
        </p:blipFill>
        <p:spPr>
          <a:xfrm>
            <a:off x="8175927" y="2816986"/>
            <a:ext cx="3407732" cy="1667245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24B9B885-14D4-40F4-ADEB-2FDA6D323018}"/>
              </a:ext>
            </a:extLst>
          </p:cNvPr>
          <p:cNvCxnSpPr>
            <a:cxnSpLocks/>
            <a:stCxn id="16" idx="0"/>
            <a:endCxn id="27" idx="1"/>
          </p:cNvCxnSpPr>
          <p:nvPr/>
        </p:nvCxnSpPr>
        <p:spPr>
          <a:xfrm flipV="1">
            <a:off x="7575047" y="3650609"/>
            <a:ext cx="600880" cy="717708"/>
          </a:xfrm>
          <a:prstGeom prst="straightConnector1">
            <a:avLst/>
          </a:prstGeom>
          <a:ln w="38100">
            <a:solidFill>
              <a:srgbClr val="60C6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7279A023-F020-4EA7-8C68-92120AB5878A}"/>
              </a:ext>
            </a:extLst>
          </p:cNvPr>
          <p:cNvCxnSpPr>
            <a:cxnSpLocks/>
          </p:cNvCxnSpPr>
          <p:nvPr/>
        </p:nvCxnSpPr>
        <p:spPr>
          <a:xfrm flipV="1">
            <a:off x="7478817" y="3412223"/>
            <a:ext cx="688420" cy="16777"/>
          </a:xfrm>
          <a:prstGeom prst="straightConnector1">
            <a:avLst/>
          </a:prstGeom>
          <a:ln w="38100">
            <a:solidFill>
              <a:srgbClr val="60C6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055B6FE9-8EC9-4318-9232-C92329B60280}"/>
              </a:ext>
            </a:extLst>
          </p:cNvPr>
          <p:cNvCxnSpPr>
            <a:cxnSpLocks/>
          </p:cNvCxnSpPr>
          <p:nvPr/>
        </p:nvCxnSpPr>
        <p:spPr>
          <a:xfrm>
            <a:off x="7853348" y="2452882"/>
            <a:ext cx="322579" cy="788193"/>
          </a:xfrm>
          <a:prstGeom prst="straightConnector1">
            <a:avLst/>
          </a:prstGeom>
          <a:ln w="38100">
            <a:solidFill>
              <a:srgbClr val="60C6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magine 29">
            <a:extLst>
              <a:ext uri="{FF2B5EF4-FFF2-40B4-BE49-F238E27FC236}">
                <a16:creationId xmlns:a16="http://schemas.microsoft.com/office/drawing/2014/main" id="{6F44D4AD-5FB7-43F9-9C14-6FFC3D5FF2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250" t="72192" r="3383" b="19325"/>
          <a:stretch/>
        </p:blipFill>
        <p:spPr>
          <a:xfrm>
            <a:off x="3332446" y="4268921"/>
            <a:ext cx="370743" cy="268681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A4A5CA9F-8A02-4E5F-A2CC-72F723A18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478" y="3416936"/>
            <a:ext cx="996312" cy="1177981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75600269-8E6A-4BCC-97FD-64B1FD2D14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46" t="5325" r="33099" b="29852"/>
          <a:stretch/>
        </p:blipFill>
        <p:spPr>
          <a:xfrm>
            <a:off x="3329983" y="3604403"/>
            <a:ext cx="332553" cy="47546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26E6F7CC-4E46-4713-ADD9-E80AD2CB379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47" t="72192" r="10248" b="21505"/>
          <a:stretch/>
        </p:blipFill>
        <p:spPr>
          <a:xfrm>
            <a:off x="3107695" y="4130122"/>
            <a:ext cx="800355" cy="199637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D90D923A-330D-482C-A0C8-FC58584080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250" t="72192" r="3383" b="19325"/>
          <a:stretch/>
        </p:blipFill>
        <p:spPr>
          <a:xfrm>
            <a:off x="3319827" y="5857252"/>
            <a:ext cx="370743" cy="268681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52182B4E-5285-4984-9260-FDFE75C88D3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886" y="4852912"/>
            <a:ext cx="996312" cy="1177981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89C15062-BAD2-4472-8494-579BDDD61D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46" t="5325" r="33099" b="29852"/>
          <a:stretch/>
        </p:blipFill>
        <p:spPr>
          <a:xfrm>
            <a:off x="3269082" y="5193134"/>
            <a:ext cx="332553" cy="475465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9607BF35-4285-403E-9FF6-5F540AA304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47" t="72192" r="10248" b="21505"/>
          <a:stretch/>
        </p:blipFill>
        <p:spPr>
          <a:xfrm>
            <a:off x="3105022" y="5661385"/>
            <a:ext cx="800355" cy="199637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6FAF729A-BBA2-4922-AFD0-FE512ADAAF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250" t="72192" r="3383" b="19325"/>
          <a:stretch/>
        </p:blipFill>
        <p:spPr>
          <a:xfrm>
            <a:off x="3340319" y="2909431"/>
            <a:ext cx="370743" cy="265351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BC9C4B8C-F522-481C-A279-CBDE8EFB2C5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944" y="2135316"/>
            <a:ext cx="996312" cy="1163383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9ACF6E52-22C1-4D54-A988-2E537141EB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46" t="5325" r="33099" b="29852"/>
          <a:stretch/>
        </p:blipFill>
        <p:spPr>
          <a:xfrm>
            <a:off x="3340319" y="2297257"/>
            <a:ext cx="332553" cy="469573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83F99B4D-5439-403D-8127-AB2BB039FB4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47" t="72192" r="10248" b="21505"/>
          <a:stretch/>
        </p:blipFill>
        <p:spPr>
          <a:xfrm>
            <a:off x="3115568" y="2769776"/>
            <a:ext cx="800355" cy="197163"/>
          </a:xfrm>
          <a:prstGeom prst="rect">
            <a:avLst/>
          </a:prstGeom>
        </p:spPr>
      </p:pic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A2E3EB5D-61D0-4447-8E24-00F16682F3EA}"/>
              </a:ext>
            </a:extLst>
          </p:cNvPr>
          <p:cNvCxnSpPr>
            <a:cxnSpLocks/>
            <a:stCxn id="44" idx="3"/>
            <a:endCxn id="29" idx="1"/>
          </p:cNvCxnSpPr>
          <p:nvPr/>
        </p:nvCxnSpPr>
        <p:spPr>
          <a:xfrm>
            <a:off x="3915923" y="2868358"/>
            <a:ext cx="941608" cy="820801"/>
          </a:xfrm>
          <a:prstGeom prst="straightConnector1">
            <a:avLst/>
          </a:prstGeom>
          <a:ln w="38100">
            <a:solidFill>
              <a:srgbClr val="60C6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8EC84AC0-E980-4B28-8A98-650FBB266FF3}"/>
              </a:ext>
            </a:extLst>
          </p:cNvPr>
          <p:cNvCxnSpPr>
            <a:cxnSpLocks/>
            <a:stCxn id="33" idx="3"/>
            <a:endCxn id="29" idx="1"/>
          </p:cNvCxnSpPr>
          <p:nvPr/>
        </p:nvCxnSpPr>
        <p:spPr>
          <a:xfrm flipV="1">
            <a:off x="3662536" y="3689159"/>
            <a:ext cx="1194995" cy="152977"/>
          </a:xfrm>
          <a:prstGeom prst="straightConnector1">
            <a:avLst/>
          </a:prstGeom>
          <a:ln w="38100">
            <a:solidFill>
              <a:srgbClr val="60C6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07DB796A-7218-4762-9262-ED8390E24ED2}"/>
              </a:ext>
            </a:extLst>
          </p:cNvPr>
          <p:cNvCxnSpPr>
            <a:cxnSpLocks/>
            <a:stCxn id="39" idx="3"/>
            <a:endCxn id="29" idx="1"/>
          </p:cNvCxnSpPr>
          <p:nvPr/>
        </p:nvCxnSpPr>
        <p:spPr>
          <a:xfrm flipV="1">
            <a:off x="3601635" y="3689159"/>
            <a:ext cx="1255896" cy="1741708"/>
          </a:xfrm>
          <a:prstGeom prst="straightConnector1">
            <a:avLst/>
          </a:prstGeom>
          <a:ln w="38100">
            <a:solidFill>
              <a:srgbClr val="60C6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MacroPATH">
            <a:extLst>
              <a:ext uri="{FF2B5EF4-FFF2-40B4-BE49-F238E27FC236}">
                <a16:creationId xmlns:a16="http://schemas.microsoft.com/office/drawing/2014/main" id="{D62848CF-509B-46D4-8B19-A173B4883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60" t="39259" r="24287" b="29600"/>
          <a:stretch/>
        </p:blipFill>
        <p:spPr bwMode="auto">
          <a:xfrm>
            <a:off x="630311" y="2194961"/>
            <a:ext cx="1283282" cy="1073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MacroPATH">
            <a:extLst>
              <a:ext uri="{FF2B5EF4-FFF2-40B4-BE49-F238E27FC236}">
                <a16:creationId xmlns:a16="http://schemas.microsoft.com/office/drawing/2014/main" id="{E3905CC9-471A-4D23-9B36-380EC624A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60" t="39259" r="24287" b="29600"/>
          <a:stretch/>
        </p:blipFill>
        <p:spPr bwMode="auto">
          <a:xfrm>
            <a:off x="615138" y="3466760"/>
            <a:ext cx="1283282" cy="1087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MacroPATH">
            <a:extLst>
              <a:ext uri="{FF2B5EF4-FFF2-40B4-BE49-F238E27FC236}">
                <a16:creationId xmlns:a16="http://schemas.microsoft.com/office/drawing/2014/main" id="{320B19D8-69D3-493E-9406-EDEEB0368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60" t="39259" r="24287" b="29600"/>
          <a:stretch/>
        </p:blipFill>
        <p:spPr bwMode="auto">
          <a:xfrm>
            <a:off x="628137" y="4717528"/>
            <a:ext cx="1283282" cy="1087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32BEDEF4-391F-4F8E-90F4-291765A443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4000" y="998176"/>
            <a:ext cx="732571" cy="1251733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E0869F0F-C068-4393-8B44-40BA5891CC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177" t="37051" r="42487" b="38201"/>
          <a:stretch/>
        </p:blipFill>
        <p:spPr>
          <a:xfrm>
            <a:off x="4857531" y="3194726"/>
            <a:ext cx="952768" cy="988865"/>
          </a:xfrm>
          <a:prstGeom prst="rect">
            <a:avLst/>
          </a:prstGeom>
        </p:spPr>
      </p:pic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3524E912-DD74-4DFB-88C6-A2633542953A}"/>
              </a:ext>
            </a:extLst>
          </p:cNvPr>
          <p:cNvCxnSpPr>
            <a:cxnSpLocks/>
            <a:stCxn id="29" idx="3"/>
            <a:endCxn id="17" idx="1"/>
          </p:cNvCxnSpPr>
          <p:nvPr/>
        </p:nvCxnSpPr>
        <p:spPr>
          <a:xfrm flipV="1">
            <a:off x="5810299" y="1821116"/>
            <a:ext cx="1078150" cy="1868043"/>
          </a:xfrm>
          <a:prstGeom prst="straightConnector1">
            <a:avLst/>
          </a:prstGeom>
          <a:ln w="38100">
            <a:solidFill>
              <a:srgbClr val="60C6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9092AF84-864A-46AC-89F0-CA78BFACC067}"/>
              </a:ext>
            </a:extLst>
          </p:cNvPr>
          <p:cNvCxnSpPr>
            <a:cxnSpLocks/>
            <a:stCxn id="29" idx="3"/>
            <a:endCxn id="24" idx="1"/>
          </p:cNvCxnSpPr>
          <p:nvPr/>
        </p:nvCxnSpPr>
        <p:spPr>
          <a:xfrm flipV="1">
            <a:off x="5810299" y="3641355"/>
            <a:ext cx="704692" cy="47804"/>
          </a:xfrm>
          <a:prstGeom prst="straightConnector1">
            <a:avLst/>
          </a:prstGeom>
          <a:ln w="38100">
            <a:solidFill>
              <a:srgbClr val="60C6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E8E58C18-D635-452A-92C7-757E637551EA}"/>
              </a:ext>
            </a:extLst>
          </p:cNvPr>
          <p:cNvCxnSpPr>
            <a:cxnSpLocks/>
            <a:stCxn id="29" idx="3"/>
            <a:endCxn id="16" idx="1"/>
          </p:cNvCxnSpPr>
          <p:nvPr/>
        </p:nvCxnSpPr>
        <p:spPr>
          <a:xfrm>
            <a:off x="5810299" y="3689159"/>
            <a:ext cx="1172558" cy="1512780"/>
          </a:xfrm>
          <a:prstGeom prst="straightConnector1">
            <a:avLst/>
          </a:prstGeom>
          <a:ln w="38100">
            <a:solidFill>
              <a:srgbClr val="60C6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33">
            <a:extLst>
              <a:ext uri="{FF2B5EF4-FFF2-40B4-BE49-F238E27FC236}">
                <a16:creationId xmlns:a16="http://schemas.microsoft.com/office/drawing/2014/main" id="{0EE4B80F-BE8D-4B39-BC3C-0DE5D337F26F}"/>
              </a:ext>
            </a:extLst>
          </p:cNvPr>
          <p:cNvSpPr/>
          <p:nvPr/>
        </p:nvSpPr>
        <p:spPr>
          <a:xfrm>
            <a:off x="424669" y="996978"/>
            <a:ext cx="11416811" cy="5514156"/>
          </a:xfrm>
          <a:prstGeom prst="rect">
            <a:avLst/>
          </a:prstGeom>
          <a:noFill/>
          <a:ln w="57150">
            <a:solidFill>
              <a:srgbClr val="64C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E73D23A-2592-414D-BCC5-14DB05C8CC59}"/>
              </a:ext>
            </a:extLst>
          </p:cNvPr>
          <p:cNvSpPr txBox="1"/>
          <p:nvPr/>
        </p:nvSpPr>
        <p:spPr>
          <a:xfrm>
            <a:off x="10941246" y="116345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64C2C8"/>
                </a:solidFill>
              </a:rPr>
              <a:t>LAN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95A79D-0030-328C-3157-1A4B08829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080" y="1219627"/>
            <a:ext cx="761282" cy="6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3DED4B3-F59A-BA1A-06EA-E13B27B4851C}"/>
              </a:ext>
            </a:extLst>
          </p:cNvPr>
          <p:cNvSpPr txBox="1"/>
          <p:nvPr/>
        </p:nvSpPr>
        <p:spPr>
          <a:xfrm>
            <a:off x="1163370" y="6067663"/>
            <a:ext cx="19170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1" cap="none" dirty="0" err="1">
                <a:solidFill>
                  <a:schemeClr val="tx1"/>
                </a:solidFill>
                <a:latin typeface="Myriad Pro"/>
                <a:ea typeface="ＭＳ Ｐゴシック" pitchFamily="34" charset="-128"/>
                <a:cs typeface="+mn-cs"/>
              </a:rPr>
              <a:t>MacroPATH</a:t>
            </a:r>
            <a:r>
              <a:rPr lang="it-IT" sz="1100" b="1" cap="none" dirty="0">
                <a:solidFill>
                  <a:schemeClr val="tx1"/>
                </a:solidFill>
                <a:latin typeface="Myriad Pro"/>
                <a:ea typeface="ＭＳ Ｐゴシック" pitchFamily="34" charset="-128"/>
                <a:cs typeface="+mn-cs"/>
              </a:rPr>
              <a:t> - </a:t>
            </a:r>
            <a:r>
              <a:rPr lang="it-IT" sz="1100" b="1" cap="none" dirty="0" err="1">
                <a:solidFill>
                  <a:schemeClr val="tx1"/>
                </a:solidFill>
                <a:latin typeface="Myriad Pro"/>
                <a:ea typeface="ＭＳ Ｐゴシック" pitchFamily="34" charset="-128"/>
                <a:cs typeface="+mn-cs"/>
              </a:rPr>
              <a:t>UltraGROSS</a:t>
            </a:r>
            <a:endParaRPr lang="en-GB" sz="11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AB6945-EE66-B127-B2A1-BBA6A2AB0553}"/>
              </a:ext>
            </a:extLst>
          </p:cNvPr>
          <p:cNvSpPr txBox="1"/>
          <p:nvPr/>
        </p:nvSpPr>
        <p:spPr>
          <a:xfrm>
            <a:off x="2508164" y="1833996"/>
            <a:ext cx="8003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1" cap="none" dirty="0">
                <a:solidFill>
                  <a:schemeClr val="tx1"/>
                </a:solidFill>
                <a:latin typeface="Myriad Pro"/>
                <a:ea typeface="ＭＳ Ｐゴシック" pitchFamily="34" charset="-128"/>
                <a:cs typeface="+mn-cs"/>
              </a:rPr>
              <a:t>C-</a:t>
            </a:r>
            <a:r>
              <a:rPr lang="it-IT" sz="1100" b="1" cap="none" dirty="0" err="1">
                <a:solidFill>
                  <a:schemeClr val="tx1"/>
                </a:solidFill>
                <a:latin typeface="Myriad Pro"/>
                <a:ea typeface="ＭＳ Ｐゴシック" pitchFamily="34" charset="-128"/>
                <a:cs typeface="+mn-cs"/>
              </a:rPr>
              <a:t>Scan</a:t>
            </a:r>
            <a:endParaRPr lang="en-GB" sz="1100" b="1" dirty="0"/>
          </a:p>
        </p:txBody>
      </p:sp>
    </p:spTree>
    <p:extLst>
      <p:ext uri="{BB962C8B-B14F-4D97-AF65-F5344CB8AC3E}">
        <p14:creationId xmlns:p14="http://schemas.microsoft.com/office/powerpoint/2010/main" val="3912544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D728260B-4A28-CC19-5F23-D720838401FE}"/>
              </a:ext>
            </a:extLst>
          </p:cNvPr>
          <p:cNvGrpSpPr/>
          <p:nvPr/>
        </p:nvGrpSpPr>
        <p:grpSpPr>
          <a:xfrm>
            <a:off x="-1351" y="0"/>
            <a:ext cx="2858916" cy="6870694"/>
            <a:chOff x="-1351" y="0"/>
            <a:chExt cx="2858916" cy="6870694"/>
          </a:xfrm>
        </p:grpSpPr>
        <p:pic>
          <p:nvPicPr>
            <p:cNvPr id="4" name="Immagine 3" descr="Immagine che contiene blu, pasto&#10;&#10;Descrizione generata automaticamente">
              <a:extLst>
                <a:ext uri="{FF2B5EF4-FFF2-40B4-BE49-F238E27FC236}">
                  <a16:creationId xmlns:a16="http://schemas.microsoft.com/office/drawing/2014/main" id="{EE2F906B-EC5D-FAAB-E89D-41B5E4AA0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3467" r="361"/>
            <a:stretch/>
          </p:blipFill>
          <p:spPr>
            <a:xfrm>
              <a:off x="-1351" y="0"/>
              <a:ext cx="2858915" cy="3712464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AE43E37-B7B2-4155-A1E5-4CFB37090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779" t="6769" r="11543" b="5436"/>
            <a:stretch/>
          </p:blipFill>
          <p:spPr>
            <a:xfrm>
              <a:off x="-1350" y="3493008"/>
              <a:ext cx="2858915" cy="3377686"/>
            </a:xfrm>
            <a:prstGeom prst="rect">
              <a:avLst/>
            </a:prstGeom>
          </p:spPr>
        </p:pic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D766FDEC-2E94-461F-8E0D-8ACCFC6E910E}"/>
              </a:ext>
            </a:extLst>
          </p:cNvPr>
          <p:cNvSpPr/>
          <p:nvPr/>
        </p:nvSpPr>
        <p:spPr>
          <a:xfrm>
            <a:off x="2857565" y="-7368"/>
            <a:ext cx="9334435" cy="6865368"/>
          </a:xfrm>
          <a:prstGeom prst="rect">
            <a:avLst/>
          </a:prstGeom>
          <a:solidFill>
            <a:srgbClr val="64C2C8"/>
          </a:solidFill>
          <a:ln>
            <a:solidFill>
              <a:srgbClr val="64C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25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AE43E37-B7B2-4155-A1E5-4CFB37090F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79" t="6769" r="11543" b="5436"/>
          <a:stretch/>
        </p:blipFill>
        <p:spPr>
          <a:xfrm>
            <a:off x="-1350" y="-7368"/>
            <a:ext cx="2858915" cy="687806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442BB2A-B59A-4965-B7A8-58786320E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6"/>
          <a:stretch/>
        </p:blipFill>
        <p:spPr>
          <a:xfrm>
            <a:off x="2924347" y="-2746"/>
            <a:ext cx="2953733" cy="6888881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26D9ED9E-A42E-457C-AE01-B3821A2C2969}"/>
              </a:ext>
            </a:extLst>
          </p:cNvPr>
          <p:cNvCxnSpPr/>
          <p:nvPr/>
        </p:nvCxnSpPr>
        <p:spPr>
          <a:xfrm>
            <a:off x="2889095" y="-7368"/>
            <a:ext cx="0" cy="6865368"/>
          </a:xfrm>
          <a:prstGeom prst="line">
            <a:avLst/>
          </a:prstGeom>
          <a:ln w="76200">
            <a:solidFill>
              <a:srgbClr val="64C2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76FC1ADA-ADD7-4B6D-BBFA-E86C7EB6A56D}"/>
              </a:ext>
            </a:extLst>
          </p:cNvPr>
          <p:cNvCxnSpPr/>
          <p:nvPr/>
        </p:nvCxnSpPr>
        <p:spPr>
          <a:xfrm>
            <a:off x="5903106" y="-7368"/>
            <a:ext cx="0" cy="6865368"/>
          </a:xfrm>
          <a:prstGeom prst="line">
            <a:avLst/>
          </a:prstGeom>
          <a:ln w="76200">
            <a:solidFill>
              <a:srgbClr val="64C2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>
            <a:extLst>
              <a:ext uri="{FF2B5EF4-FFF2-40B4-BE49-F238E27FC236}">
                <a16:creationId xmlns:a16="http://schemas.microsoft.com/office/drawing/2014/main" id="{98E70160-4930-44A6-A26B-17D6F6C12537}"/>
              </a:ext>
            </a:extLst>
          </p:cNvPr>
          <p:cNvSpPr/>
          <p:nvPr/>
        </p:nvSpPr>
        <p:spPr>
          <a:xfrm>
            <a:off x="5944862" y="-7368"/>
            <a:ext cx="6247138" cy="6865368"/>
          </a:xfrm>
          <a:prstGeom prst="rect">
            <a:avLst/>
          </a:prstGeom>
          <a:solidFill>
            <a:srgbClr val="64C2C8"/>
          </a:solidFill>
          <a:ln>
            <a:solidFill>
              <a:srgbClr val="64C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D6A397C-BA93-9AEB-28F0-C9B9CF8C70CC}"/>
              </a:ext>
            </a:extLst>
          </p:cNvPr>
          <p:cNvGrpSpPr/>
          <p:nvPr/>
        </p:nvGrpSpPr>
        <p:grpSpPr>
          <a:xfrm>
            <a:off x="-1351" y="0"/>
            <a:ext cx="2858916" cy="6870694"/>
            <a:chOff x="-1351" y="0"/>
            <a:chExt cx="2858916" cy="6870694"/>
          </a:xfrm>
        </p:grpSpPr>
        <p:pic>
          <p:nvPicPr>
            <p:cNvPr id="3" name="Immagine 2" descr="Immagine che contiene blu, pasto&#10;&#10;Descrizione generata automaticamente">
              <a:extLst>
                <a:ext uri="{FF2B5EF4-FFF2-40B4-BE49-F238E27FC236}">
                  <a16:creationId xmlns:a16="http://schemas.microsoft.com/office/drawing/2014/main" id="{136FC722-4FFA-9791-AD91-8ECFDE756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3467" r="361"/>
            <a:stretch/>
          </p:blipFill>
          <p:spPr>
            <a:xfrm>
              <a:off x="-1351" y="0"/>
              <a:ext cx="2858915" cy="3712464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FBB0BAE8-9249-02C2-9DC0-2AA67BE87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779" t="6769" r="11543" b="5436"/>
            <a:stretch/>
          </p:blipFill>
          <p:spPr>
            <a:xfrm>
              <a:off x="-1350" y="3493008"/>
              <a:ext cx="2858915" cy="3377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0533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AE43E37-B7B2-4155-A1E5-4CFB37090F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79" t="6769" r="11543" b="5436"/>
          <a:stretch/>
        </p:blipFill>
        <p:spPr>
          <a:xfrm>
            <a:off x="-1350" y="-7368"/>
            <a:ext cx="2858915" cy="687806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442BB2A-B59A-4965-B7A8-58786320E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6"/>
          <a:stretch/>
        </p:blipFill>
        <p:spPr>
          <a:xfrm>
            <a:off x="2932595" y="0"/>
            <a:ext cx="2953733" cy="68888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84D0E5D-DA63-4A08-87D3-29F022D32F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045"/>
          <a:stretch/>
        </p:blipFill>
        <p:spPr>
          <a:xfrm>
            <a:off x="5939691" y="0"/>
            <a:ext cx="3083735" cy="6870694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26D9ED9E-A42E-457C-AE01-B3821A2C2969}"/>
              </a:ext>
            </a:extLst>
          </p:cNvPr>
          <p:cNvCxnSpPr/>
          <p:nvPr/>
        </p:nvCxnSpPr>
        <p:spPr>
          <a:xfrm>
            <a:off x="2889095" y="-7368"/>
            <a:ext cx="0" cy="6865368"/>
          </a:xfrm>
          <a:prstGeom prst="line">
            <a:avLst/>
          </a:prstGeom>
          <a:ln w="76200">
            <a:solidFill>
              <a:srgbClr val="64C2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76FC1ADA-ADD7-4B6D-BBFA-E86C7EB6A56D}"/>
              </a:ext>
            </a:extLst>
          </p:cNvPr>
          <p:cNvCxnSpPr/>
          <p:nvPr/>
        </p:nvCxnSpPr>
        <p:spPr>
          <a:xfrm>
            <a:off x="5903106" y="-7368"/>
            <a:ext cx="0" cy="6865368"/>
          </a:xfrm>
          <a:prstGeom prst="line">
            <a:avLst/>
          </a:prstGeom>
          <a:ln w="76200">
            <a:solidFill>
              <a:srgbClr val="64C2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2E617ECD-5F6F-468D-8F5F-1DBC748E8DC7}"/>
              </a:ext>
            </a:extLst>
          </p:cNvPr>
          <p:cNvCxnSpPr/>
          <p:nvPr/>
        </p:nvCxnSpPr>
        <p:spPr>
          <a:xfrm>
            <a:off x="9058962" y="-5184"/>
            <a:ext cx="0" cy="6865368"/>
          </a:xfrm>
          <a:prstGeom prst="line">
            <a:avLst/>
          </a:prstGeom>
          <a:ln w="76200">
            <a:solidFill>
              <a:srgbClr val="64C2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>
            <a:extLst>
              <a:ext uri="{FF2B5EF4-FFF2-40B4-BE49-F238E27FC236}">
                <a16:creationId xmlns:a16="http://schemas.microsoft.com/office/drawing/2014/main" id="{C79BD30F-4B21-49AA-AF07-88A555874BCA}"/>
              </a:ext>
            </a:extLst>
          </p:cNvPr>
          <p:cNvSpPr/>
          <p:nvPr/>
        </p:nvSpPr>
        <p:spPr>
          <a:xfrm>
            <a:off x="9058962" y="-7368"/>
            <a:ext cx="3133038" cy="6865368"/>
          </a:xfrm>
          <a:prstGeom prst="rect">
            <a:avLst/>
          </a:prstGeom>
          <a:solidFill>
            <a:srgbClr val="64C2C8"/>
          </a:solidFill>
          <a:ln>
            <a:solidFill>
              <a:srgbClr val="64C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50EB236-AB00-A9FF-1254-B5B2FA046734}"/>
              </a:ext>
            </a:extLst>
          </p:cNvPr>
          <p:cNvGrpSpPr/>
          <p:nvPr/>
        </p:nvGrpSpPr>
        <p:grpSpPr>
          <a:xfrm>
            <a:off x="-1351" y="0"/>
            <a:ext cx="2858916" cy="6870694"/>
            <a:chOff x="-1351" y="0"/>
            <a:chExt cx="2858916" cy="6870694"/>
          </a:xfrm>
        </p:grpSpPr>
        <p:pic>
          <p:nvPicPr>
            <p:cNvPr id="3" name="Immagine 2" descr="Immagine che contiene blu, pasto&#10;&#10;Descrizione generata automaticamente">
              <a:extLst>
                <a:ext uri="{FF2B5EF4-FFF2-40B4-BE49-F238E27FC236}">
                  <a16:creationId xmlns:a16="http://schemas.microsoft.com/office/drawing/2014/main" id="{182E6261-D01C-DC61-9608-083AB46BC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3467" r="361"/>
            <a:stretch/>
          </p:blipFill>
          <p:spPr>
            <a:xfrm>
              <a:off x="-1351" y="0"/>
              <a:ext cx="2858915" cy="3712464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CBA863DF-55D4-AE37-16FB-2BFB04251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779" t="6769" r="11543" b="5436"/>
            <a:stretch/>
          </p:blipFill>
          <p:spPr>
            <a:xfrm>
              <a:off x="-1350" y="3493008"/>
              <a:ext cx="2858915" cy="3377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0403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AE43E37-B7B2-4155-A1E5-4CFB37090F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79" t="6769" r="11543" b="5436"/>
          <a:stretch/>
        </p:blipFill>
        <p:spPr>
          <a:xfrm>
            <a:off x="-1350" y="-7368"/>
            <a:ext cx="2858915" cy="687806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442BB2A-B59A-4965-B7A8-58786320E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6"/>
          <a:stretch/>
        </p:blipFill>
        <p:spPr>
          <a:xfrm>
            <a:off x="2924347" y="-2746"/>
            <a:ext cx="2953733" cy="68888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84D0E5D-DA63-4A08-87D3-29F022D32F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045"/>
          <a:stretch/>
        </p:blipFill>
        <p:spPr>
          <a:xfrm>
            <a:off x="5939691" y="0"/>
            <a:ext cx="3083735" cy="687069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DA260DD-A7DC-4846-BC39-24251A387F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630"/>
          <a:stretch/>
        </p:blipFill>
        <p:spPr>
          <a:xfrm>
            <a:off x="9099105" y="-7368"/>
            <a:ext cx="3083735" cy="6879436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26D9ED9E-A42E-457C-AE01-B3821A2C2969}"/>
              </a:ext>
            </a:extLst>
          </p:cNvPr>
          <p:cNvCxnSpPr/>
          <p:nvPr/>
        </p:nvCxnSpPr>
        <p:spPr>
          <a:xfrm>
            <a:off x="2889095" y="-7368"/>
            <a:ext cx="0" cy="6865368"/>
          </a:xfrm>
          <a:prstGeom prst="line">
            <a:avLst/>
          </a:prstGeom>
          <a:ln w="76200">
            <a:solidFill>
              <a:srgbClr val="64C2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76FC1ADA-ADD7-4B6D-BBFA-E86C7EB6A56D}"/>
              </a:ext>
            </a:extLst>
          </p:cNvPr>
          <p:cNvCxnSpPr/>
          <p:nvPr/>
        </p:nvCxnSpPr>
        <p:spPr>
          <a:xfrm>
            <a:off x="5903106" y="-7368"/>
            <a:ext cx="0" cy="6865368"/>
          </a:xfrm>
          <a:prstGeom prst="line">
            <a:avLst/>
          </a:prstGeom>
          <a:ln w="76200">
            <a:solidFill>
              <a:srgbClr val="64C2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2E617ECD-5F6F-468D-8F5F-1DBC748E8DC7}"/>
              </a:ext>
            </a:extLst>
          </p:cNvPr>
          <p:cNvCxnSpPr/>
          <p:nvPr/>
        </p:nvCxnSpPr>
        <p:spPr>
          <a:xfrm>
            <a:off x="9058962" y="-5184"/>
            <a:ext cx="0" cy="6865368"/>
          </a:xfrm>
          <a:prstGeom prst="line">
            <a:avLst/>
          </a:prstGeom>
          <a:ln w="76200">
            <a:solidFill>
              <a:srgbClr val="64C2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1">
            <a:extLst>
              <a:ext uri="{FF2B5EF4-FFF2-40B4-BE49-F238E27FC236}">
                <a16:creationId xmlns:a16="http://schemas.microsoft.com/office/drawing/2014/main" id="{F1CB37A9-35E2-9233-BEB9-EA5B43B0B590}"/>
              </a:ext>
            </a:extLst>
          </p:cNvPr>
          <p:cNvGrpSpPr/>
          <p:nvPr/>
        </p:nvGrpSpPr>
        <p:grpSpPr>
          <a:xfrm>
            <a:off x="-1351" y="0"/>
            <a:ext cx="2858916" cy="6870694"/>
            <a:chOff x="-1351" y="0"/>
            <a:chExt cx="2858916" cy="6870694"/>
          </a:xfrm>
        </p:grpSpPr>
        <p:pic>
          <p:nvPicPr>
            <p:cNvPr id="3" name="Immagine 2" descr="Immagine che contiene blu, pasto&#10;&#10;Descrizione generata automaticamente">
              <a:extLst>
                <a:ext uri="{FF2B5EF4-FFF2-40B4-BE49-F238E27FC236}">
                  <a16:creationId xmlns:a16="http://schemas.microsoft.com/office/drawing/2014/main" id="{403CA469-2B4C-AD4B-87D5-4996DB0FB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3467" r="361"/>
            <a:stretch/>
          </p:blipFill>
          <p:spPr>
            <a:xfrm>
              <a:off x="-1351" y="0"/>
              <a:ext cx="2858915" cy="3712464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A306ECE-32FB-034D-4904-018A16F4C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779" t="6769" r="11543" b="5436"/>
            <a:stretch/>
          </p:blipFill>
          <p:spPr>
            <a:xfrm>
              <a:off x="-1350" y="3493008"/>
              <a:ext cx="2858915" cy="3377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7158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ielo, esterni&#10;&#10;Descrizione generata automaticamente">
            <a:extLst>
              <a:ext uri="{FF2B5EF4-FFF2-40B4-BE49-F238E27FC236}">
                <a16:creationId xmlns:a16="http://schemas.microsoft.com/office/drawing/2014/main" id="{FDF731C5-5DC7-1B23-BA09-4C0BFABE7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8" y="211852"/>
            <a:ext cx="11156735" cy="5382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7B496215-F53C-457D-9FB0-1D9189E2B3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132076" y="213376"/>
            <a:ext cx="7927848" cy="60608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4000" b="1" i="1" kern="0" dirty="0" err="1">
                <a:latin typeface="Myriad Pro"/>
                <a:sym typeface="Avenir Next"/>
              </a:rPr>
              <a:t>Somos</a:t>
            </a:r>
            <a:r>
              <a:rPr lang="en-GB" sz="4000" b="1" i="1" kern="0" dirty="0">
                <a:latin typeface="Myriad Pro"/>
                <a:sym typeface="Avenir Next"/>
              </a:rPr>
              <a:t> </a:t>
            </a:r>
            <a:r>
              <a:rPr lang="en-GB" sz="4000" b="1" i="1" kern="0" dirty="0" err="1">
                <a:latin typeface="Myriad Pro"/>
                <a:sym typeface="Avenir Next"/>
              </a:rPr>
              <a:t>MIlestone</a:t>
            </a:r>
            <a:endParaRPr lang="en-GB" sz="4000" b="1" i="1" kern="0" dirty="0">
              <a:latin typeface="Myriad Pro"/>
              <a:sym typeface="Avenir Nex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7FDBD74-4983-6FB0-85F2-E2DCDBDC8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" y="5594604"/>
            <a:ext cx="1001268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48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EF535B-4670-42FA-B7FC-7B86A2DA4D37}"/>
              </a:ext>
            </a:extLst>
          </p:cNvPr>
          <p:cNvSpPr txBox="1"/>
          <p:nvPr/>
        </p:nvSpPr>
        <p:spPr>
          <a:xfrm>
            <a:off x="1558496" y="303739"/>
            <a:ext cx="90750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MileWATCH</a:t>
            </a:r>
            <a:r>
              <a:rPr lang="it-IT" sz="2800" b="1" dirty="0">
                <a:solidFill>
                  <a:srgbClr val="64C2C8"/>
                </a:solidFill>
                <a:latin typeface="Arial Black" panose="020B0A04020102020204" pitchFamily="34" charset="0"/>
              </a:rPr>
              <a:t> R–</a:t>
            </a:r>
            <a:r>
              <a:rPr lang="it-IT" sz="28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Traker</a:t>
            </a:r>
            <a:endParaRPr lang="it-IT" sz="2800" b="1" dirty="0">
              <a:solidFill>
                <a:srgbClr val="64C2C8"/>
              </a:solidFill>
              <a:latin typeface="Arial Black" panose="020B0A04020102020204" pitchFamily="34" charset="0"/>
            </a:endParaRPr>
          </a:p>
          <a:p>
            <a:pPr algn="ctr"/>
            <a:r>
              <a:rPr lang="it-IT" sz="28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Colección</a:t>
            </a:r>
            <a:r>
              <a:rPr lang="it-IT" sz="2800" b="1" dirty="0">
                <a:solidFill>
                  <a:srgbClr val="64C2C8"/>
                </a:solidFill>
                <a:latin typeface="Arial Black" panose="020B0A04020102020204" pitchFamily="34" charset="0"/>
              </a:rPr>
              <a:t> de </a:t>
            </a:r>
            <a:r>
              <a:rPr lang="it-IT" sz="28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códigos</a:t>
            </a:r>
            <a:r>
              <a:rPr lang="it-IT" sz="2800" b="1" dirty="0">
                <a:solidFill>
                  <a:srgbClr val="64C2C8"/>
                </a:solidFill>
                <a:latin typeface="Arial Black" panose="020B0A04020102020204" pitchFamily="34" charset="0"/>
              </a:rPr>
              <a:t> de </a:t>
            </a:r>
            <a:r>
              <a:rPr lang="it-IT" sz="28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casete</a:t>
            </a:r>
            <a:r>
              <a:rPr lang="it-IT" sz="2800" b="1" dirty="0">
                <a:solidFill>
                  <a:srgbClr val="64C2C8"/>
                </a:solidFill>
                <a:latin typeface="Arial Black" panose="020B0A04020102020204" pitchFamily="34" charset="0"/>
              </a:rPr>
              <a:t> de laboratorio AP</a:t>
            </a:r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73B5AB74-4FEF-4BEF-B2C5-B5854447A1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177" t="37051" r="5548" b="21223"/>
          <a:stretch/>
        </p:blipFill>
        <p:spPr>
          <a:xfrm>
            <a:off x="4792094" y="4991767"/>
            <a:ext cx="3407732" cy="166724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32E2BD7-B865-483A-A8EB-DC5E6F404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583" y="1400481"/>
            <a:ext cx="2776728" cy="3535186"/>
          </a:xfrm>
          <a:prstGeom prst="rect">
            <a:avLst/>
          </a:prstGeom>
        </p:spPr>
      </p:pic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5C2B38ED-2CA1-410E-84B0-F252BA24FC39}"/>
              </a:ext>
            </a:extLst>
          </p:cNvPr>
          <p:cNvCxnSpPr>
            <a:cxnSpLocks/>
          </p:cNvCxnSpPr>
          <p:nvPr/>
        </p:nvCxnSpPr>
        <p:spPr>
          <a:xfrm>
            <a:off x="3374136" y="4535424"/>
            <a:ext cx="1300235" cy="922095"/>
          </a:xfrm>
          <a:prstGeom prst="straightConnector1">
            <a:avLst/>
          </a:prstGeom>
          <a:ln w="38100">
            <a:solidFill>
              <a:srgbClr val="60C6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CC70F0F3-8C93-4247-B080-3B52993C2F31}"/>
              </a:ext>
            </a:extLst>
          </p:cNvPr>
          <p:cNvSpPr txBox="1"/>
          <p:nvPr/>
        </p:nvSpPr>
        <p:spPr>
          <a:xfrm>
            <a:off x="5487089" y="1866233"/>
            <a:ext cx="65227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600" dirty="0" err="1">
                <a:latin typeface="Myriad Pro"/>
              </a:rPr>
              <a:t>Escáner</a:t>
            </a:r>
            <a:r>
              <a:rPr lang="it-IT" sz="1600" dirty="0">
                <a:latin typeface="Myriad Pro"/>
              </a:rPr>
              <a:t> de </a:t>
            </a:r>
            <a:r>
              <a:rPr lang="it-IT" sz="1600" dirty="0" err="1">
                <a:latin typeface="Myriad Pro"/>
              </a:rPr>
              <a:t>códigos</a:t>
            </a:r>
            <a:r>
              <a:rPr lang="it-IT" sz="1600" dirty="0">
                <a:latin typeface="Myriad Pro"/>
              </a:rPr>
              <a:t> </a:t>
            </a:r>
            <a:r>
              <a:rPr lang="it-IT" sz="1600" dirty="0" err="1">
                <a:latin typeface="Myriad Pro"/>
              </a:rPr>
              <a:t>automático</a:t>
            </a:r>
            <a:r>
              <a:rPr lang="it-IT" sz="1600" dirty="0">
                <a:latin typeface="Myriad Pro"/>
              </a:rPr>
              <a:t> para </a:t>
            </a:r>
            <a:r>
              <a:rPr lang="it-IT" sz="1600" dirty="0" err="1">
                <a:latin typeface="Myriad Pro"/>
              </a:rPr>
              <a:t>múltiples</a:t>
            </a:r>
            <a:r>
              <a:rPr lang="it-IT" sz="1600" dirty="0">
                <a:latin typeface="Myriad Pro"/>
              </a:rPr>
              <a:t> </a:t>
            </a:r>
            <a:r>
              <a:rPr lang="it-IT" sz="1600" dirty="0" err="1">
                <a:latin typeface="Myriad Pro"/>
              </a:rPr>
              <a:t>casetes</a:t>
            </a:r>
            <a:r>
              <a:rPr lang="it-IT" sz="1600" dirty="0">
                <a:latin typeface="Myriad Pro"/>
              </a:rPr>
              <a:t> de un </a:t>
            </a:r>
            <a:r>
              <a:rPr lang="it-IT" sz="1600" dirty="0" err="1">
                <a:latin typeface="Myriad Pro"/>
              </a:rPr>
              <a:t>lote</a:t>
            </a:r>
            <a:endParaRPr lang="it-IT" sz="1600" dirty="0">
              <a:latin typeface="Myriad Pro"/>
            </a:endParaRPr>
          </a:p>
          <a:p>
            <a:pPr marL="285750" indent="-285750">
              <a:buFontTx/>
              <a:buChar char="-"/>
            </a:pPr>
            <a:endParaRPr lang="it-IT" sz="1600" dirty="0">
              <a:latin typeface="Myriad Pro"/>
            </a:endParaRPr>
          </a:p>
          <a:p>
            <a:pPr marL="285750" indent="-285750">
              <a:buFontTx/>
              <a:buChar char="-"/>
            </a:pPr>
            <a:r>
              <a:rPr lang="it-IT" sz="1600" dirty="0" err="1">
                <a:latin typeface="Myriad Pro"/>
              </a:rPr>
              <a:t>Dos</a:t>
            </a:r>
            <a:r>
              <a:rPr lang="it-IT" sz="1600" dirty="0">
                <a:latin typeface="Myriad Pro"/>
              </a:rPr>
              <a:t> </a:t>
            </a:r>
            <a:r>
              <a:rPr lang="it-IT" sz="1600" dirty="0" err="1">
                <a:latin typeface="Myriad Pro"/>
              </a:rPr>
              <a:t>sensores</a:t>
            </a:r>
            <a:r>
              <a:rPr lang="it-IT" sz="1600" dirty="0">
                <a:latin typeface="Myriad Pro"/>
              </a:rPr>
              <a:t>: </a:t>
            </a:r>
            <a:r>
              <a:rPr lang="it-IT" sz="1600" dirty="0" err="1">
                <a:latin typeface="Myriad Pro"/>
              </a:rPr>
              <a:t>presencia</a:t>
            </a:r>
            <a:r>
              <a:rPr lang="it-IT" sz="1600" dirty="0">
                <a:latin typeface="Myriad Pro"/>
              </a:rPr>
              <a:t> de </a:t>
            </a:r>
            <a:r>
              <a:rPr lang="it-IT" sz="1600" dirty="0" err="1">
                <a:latin typeface="Myriad Pro"/>
              </a:rPr>
              <a:t>casete</a:t>
            </a:r>
            <a:r>
              <a:rPr lang="it-IT" sz="1600" dirty="0">
                <a:latin typeface="Myriad Pro"/>
              </a:rPr>
              <a:t> y </a:t>
            </a:r>
            <a:r>
              <a:rPr lang="it-IT" sz="1600" dirty="0" err="1">
                <a:latin typeface="Myriad Pro"/>
              </a:rPr>
              <a:t>lector</a:t>
            </a:r>
            <a:r>
              <a:rPr lang="it-IT" sz="1600" dirty="0">
                <a:latin typeface="Myriad Pro"/>
              </a:rPr>
              <a:t> de </a:t>
            </a:r>
            <a:r>
              <a:rPr lang="it-IT" sz="1600" dirty="0" err="1">
                <a:latin typeface="Myriad Pro"/>
              </a:rPr>
              <a:t>códigos</a:t>
            </a:r>
            <a:r>
              <a:rPr lang="it-IT" sz="1600" dirty="0">
                <a:latin typeface="Myriad Pro"/>
              </a:rPr>
              <a:t>.</a:t>
            </a:r>
          </a:p>
          <a:p>
            <a:pPr marL="285750" indent="-285750">
              <a:buFontTx/>
              <a:buChar char="-"/>
            </a:pPr>
            <a:endParaRPr lang="it-IT" sz="1600" dirty="0">
              <a:latin typeface="Myriad Pro"/>
            </a:endParaRPr>
          </a:p>
          <a:p>
            <a:pPr marL="285750" indent="-285750">
              <a:buFontTx/>
              <a:buChar char="-"/>
            </a:pPr>
            <a:r>
              <a:rPr lang="it-IT" sz="1600" dirty="0" err="1">
                <a:latin typeface="Myriad Pro"/>
              </a:rPr>
              <a:t>Detección</a:t>
            </a:r>
            <a:r>
              <a:rPr lang="it-IT" sz="1600" dirty="0">
                <a:latin typeface="Myriad Pro"/>
              </a:rPr>
              <a:t> de </a:t>
            </a:r>
            <a:r>
              <a:rPr lang="it-IT" sz="1600" dirty="0" err="1">
                <a:latin typeface="Myriad Pro"/>
              </a:rPr>
              <a:t>códigos</a:t>
            </a:r>
            <a:r>
              <a:rPr lang="it-IT" sz="1600" dirty="0">
                <a:latin typeface="Myriad Pro"/>
              </a:rPr>
              <a:t> y </a:t>
            </a:r>
            <a:r>
              <a:rPr lang="it-IT" sz="1600" dirty="0" err="1">
                <a:latin typeface="Myriad Pro"/>
              </a:rPr>
              <a:t>casetes</a:t>
            </a:r>
            <a:r>
              <a:rPr lang="it-IT" sz="1600" dirty="0">
                <a:latin typeface="Myriad Pro"/>
              </a:rPr>
              <a:t> no </a:t>
            </a:r>
            <a:r>
              <a:rPr lang="it-IT" sz="1600" dirty="0" err="1">
                <a:latin typeface="Myriad Pro"/>
              </a:rPr>
              <a:t>coincidentes</a:t>
            </a:r>
            <a:endParaRPr lang="it-IT" sz="1600" dirty="0">
              <a:latin typeface="Myriad Pro"/>
            </a:endParaRPr>
          </a:p>
          <a:p>
            <a:pPr marL="285750" indent="-285750">
              <a:buFontTx/>
              <a:buChar char="-"/>
            </a:pPr>
            <a:endParaRPr lang="it-IT" sz="1600" dirty="0">
              <a:latin typeface="Myriad Pro"/>
            </a:endParaRPr>
          </a:p>
          <a:p>
            <a:pPr marL="285750" indent="-285750">
              <a:buFontTx/>
              <a:buChar char="-"/>
            </a:pPr>
            <a:r>
              <a:rPr lang="it-IT" sz="1600" dirty="0" err="1">
                <a:latin typeface="Myriad Pro"/>
              </a:rPr>
              <a:t>Capacidad</a:t>
            </a:r>
            <a:r>
              <a:rPr lang="it-IT" sz="1600" dirty="0">
                <a:latin typeface="Myriad Pro"/>
              </a:rPr>
              <a:t> de </a:t>
            </a:r>
            <a:r>
              <a:rPr lang="it-IT" sz="1600" dirty="0" err="1">
                <a:latin typeface="Myriad Pro"/>
              </a:rPr>
              <a:t>localizar</a:t>
            </a:r>
            <a:r>
              <a:rPr lang="it-IT" sz="1600" dirty="0">
                <a:latin typeface="Myriad Pro"/>
              </a:rPr>
              <a:t> </a:t>
            </a:r>
            <a:r>
              <a:rPr lang="it-IT" sz="1600" dirty="0" err="1">
                <a:latin typeface="Myriad Pro"/>
              </a:rPr>
              <a:t>casetes</a:t>
            </a:r>
            <a:r>
              <a:rPr lang="it-IT" sz="1600" dirty="0">
                <a:latin typeface="Myriad Pro"/>
              </a:rPr>
              <a:t> con </a:t>
            </a:r>
            <a:r>
              <a:rPr lang="it-IT" sz="1600" dirty="0" err="1">
                <a:latin typeface="Myriad Pro"/>
              </a:rPr>
              <a:t>código</a:t>
            </a:r>
            <a:r>
              <a:rPr lang="it-IT" sz="1600" dirty="0">
                <a:latin typeface="Myriad Pro"/>
              </a:rPr>
              <a:t> </a:t>
            </a:r>
            <a:r>
              <a:rPr lang="it-IT" sz="1600" dirty="0" err="1">
                <a:latin typeface="Myriad Pro"/>
              </a:rPr>
              <a:t>defectuoso</a:t>
            </a:r>
            <a:endParaRPr lang="it-IT" sz="1600" dirty="0">
              <a:latin typeface="Myriad Pro"/>
            </a:endParaRPr>
          </a:p>
          <a:p>
            <a:pPr marL="285750" indent="-285750">
              <a:buFontTx/>
              <a:buChar char="-"/>
            </a:pPr>
            <a:endParaRPr lang="it-IT" sz="1600" dirty="0">
              <a:latin typeface="Myriad Pro"/>
            </a:endParaRPr>
          </a:p>
          <a:p>
            <a:pPr marL="285750" indent="-285750">
              <a:buFontTx/>
              <a:buChar char="-"/>
            </a:pPr>
            <a:r>
              <a:rPr lang="it-IT" sz="1600" dirty="0" err="1">
                <a:latin typeface="Myriad Pro"/>
              </a:rPr>
              <a:t>Comprobación</a:t>
            </a:r>
            <a:r>
              <a:rPr lang="it-IT" sz="1600" dirty="0">
                <a:latin typeface="Myriad Pro"/>
              </a:rPr>
              <a:t> de </a:t>
            </a:r>
            <a:r>
              <a:rPr lang="it-IT" sz="1600" dirty="0" err="1">
                <a:latin typeface="Myriad Pro"/>
              </a:rPr>
              <a:t>datos</a:t>
            </a:r>
            <a:r>
              <a:rPr lang="it-IT" sz="1600" dirty="0">
                <a:latin typeface="Myriad Pro"/>
              </a:rPr>
              <a:t> </a:t>
            </a:r>
            <a:r>
              <a:rPr lang="it-IT" sz="1600" dirty="0" err="1">
                <a:latin typeface="Myriad Pro"/>
              </a:rPr>
              <a:t>históricos</a:t>
            </a:r>
            <a:r>
              <a:rPr lang="it-IT" sz="1600" dirty="0">
                <a:latin typeface="Myriad Pro"/>
              </a:rPr>
              <a:t>.</a:t>
            </a:r>
          </a:p>
          <a:p>
            <a:pPr marL="285750" indent="-285750">
              <a:buFontTx/>
              <a:buChar char="-"/>
            </a:pPr>
            <a:endParaRPr lang="it-IT" sz="1600" dirty="0">
              <a:latin typeface="Myriad Pro"/>
            </a:endParaRPr>
          </a:p>
          <a:p>
            <a:pPr marL="285750" indent="-285750">
              <a:buFontTx/>
              <a:buChar char="-"/>
            </a:pPr>
            <a:r>
              <a:rPr lang="it-IT" sz="1600" dirty="0">
                <a:latin typeface="Myriad Pro"/>
              </a:rPr>
              <a:t>Intercambio de </a:t>
            </a:r>
            <a:r>
              <a:rPr lang="it-IT" sz="1600" dirty="0" err="1">
                <a:latin typeface="Myriad Pro"/>
              </a:rPr>
              <a:t>datos</a:t>
            </a:r>
            <a:r>
              <a:rPr lang="it-IT" sz="1600" dirty="0">
                <a:latin typeface="Myriad Pro"/>
              </a:rPr>
              <a:t> con LIS a </a:t>
            </a:r>
            <a:r>
              <a:rPr lang="it-IT" sz="1600" dirty="0" err="1">
                <a:latin typeface="Myriad Pro"/>
              </a:rPr>
              <a:t>través</a:t>
            </a:r>
            <a:r>
              <a:rPr lang="it-IT" sz="1600" dirty="0">
                <a:latin typeface="Myriad Pro"/>
              </a:rPr>
              <a:t> del middleware </a:t>
            </a:r>
            <a:r>
              <a:rPr lang="it-IT" sz="1600" dirty="0" err="1">
                <a:latin typeface="Myriad Pro"/>
              </a:rPr>
              <a:t>Milewatch</a:t>
            </a:r>
            <a:endParaRPr lang="it-IT" sz="1600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29538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CA8F687-4B3D-4A98-A187-AD4751B09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86"/>
          <a:stretch/>
        </p:blipFill>
        <p:spPr>
          <a:xfrm>
            <a:off x="4262603" y="4712305"/>
            <a:ext cx="3591558" cy="172141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F2DC60-3F27-4A3D-A784-632D8755758E}"/>
              </a:ext>
            </a:extLst>
          </p:cNvPr>
          <p:cNvSpPr txBox="1"/>
          <p:nvPr/>
        </p:nvSpPr>
        <p:spPr>
          <a:xfrm>
            <a:off x="8324304" y="24588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25A7263-2489-4392-AB1C-A8F78CC93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6085"/>
          <a:stretch/>
        </p:blipFill>
        <p:spPr>
          <a:xfrm>
            <a:off x="4705158" y="2198086"/>
            <a:ext cx="3591558" cy="172141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8975722-599E-4F23-8DA4-973ACD6519B1}"/>
              </a:ext>
            </a:extLst>
          </p:cNvPr>
          <p:cNvSpPr txBox="1"/>
          <p:nvPr/>
        </p:nvSpPr>
        <p:spPr>
          <a:xfrm>
            <a:off x="4978405" y="4207235"/>
            <a:ext cx="613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FFF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F23EE80-A5F1-4ADB-8A9F-E03CFCD9A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48"/>
          <a:stretch/>
        </p:blipFill>
        <p:spPr>
          <a:xfrm>
            <a:off x="3640275" y="2597709"/>
            <a:ext cx="608489" cy="16383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CF7EF0F-5047-4FBB-9951-57CE430EF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48"/>
          <a:stretch/>
        </p:blipFill>
        <p:spPr>
          <a:xfrm>
            <a:off x="3692348" y="4963839"/>
            <a:ext cx="608489" cy="16383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F44DC01-058C-4F9A-B26D-D9B8E4AA816E}"/>
              </a:ext>
            </a:extLst>
          </p:cNvPr>
          <p:cNvSpPr txBox="1"/>
          <p:nvPr/>
        </p:nvSpPr>
        <p:spPr>
          <a:xfrm>
            <a:off x="6738406" y="2814392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456</a:t>
            </a:r>
            <a:endParaRPr lang="en-US" sz="1600" b="1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A77BC9D-D969-4756-9EDD-636553B94D8E}"/>
              </a:ext>
            </a:extLst>
          </p:cNvPr>
          <p:cNvSpPr txBox="1"/>
          <p:nvPr/>
        </p:nvSpPr>
        <p:spPr>
          <a:xfrm>
            <a:off x="7189669" y="2013926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123</a:t>
            </a:r>
            <a:endParaRPr lang="en-US" sz="1600" b="1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6ECF25D-2A12-4541-AB2A-E8FF4C213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016" y="2229619"/>
            <a:ext cx="490191" cy="54271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69D6375-8599-4C14-B665-6B9DDABBDC4E}"/>
              </a:ext>
            </a:extLst>
          </p:cNvPr>
          <p:cNvSpPr txBox="1"/>
          <p:nvPr/>
        </p:nvSpPr>
        <p:spPr>
          <a:xfrm>
            <a:off x="4681677" y="2303333"/>
            <a:ext cx="633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F33C490-B92B-4539-BD5F-F8887DB920DA}"/>
              </a:ext>
            </a:extLst>
          </p:cNvPr>
          <p:cNvSpPr txBox="1"/>
          <p:nvPr/>
        </p:nvSpPr>
        <p:spPr>
          <a:xfrm>
            <a:off x="1802516" y="3713897"/>
            <a:ext cx="1530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Grossing Station 1</a:t>
            </a:r>
            <a:endParaRPr lang="en-US" sz="1400" b="1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6FBC09B-20C6-4D8A-99A6-368DC9D24B12}"/>
              </a:ext>
            </a:extLst>
          </p:cNvPr>
          <p:cNvSpPr txBox="1"/>
          <p:nvPr/>
        </p:nvSpPr>
        <p:spPr>
          <a:xfrm>
            <a:off x="1807673" y="6197080"/>
            <a:ext cx="1530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Grossing Station 2</a:t>
            </a:r>
            <a:endParaRPr lang="en-US" sz="1400" b="1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16314209-0771-4750-B9A5-24ED667F6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800" y="2188692"/>
            <a:ext cx="552450" cy="597539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40F9BB8B-409B-41F3-8407-86C3D90CC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557" y="2233865"/>
            <a:ext cx="490191" cy="542711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392B897-7F45-43E4-AB39-2F8A06DE2300}"/>
              </a:ext>
            </a:extLst>
          </p:cNvPr>
          <p:cNvSpPr txBox="1"/>
          <p:nvPr/>
        </p:nvSpPr>
        <p:spPr>
          <a:xfrm>
            <a:off x="5113218" y="2307579"/>
            <a:ext cx="633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BB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7A54EEEE-FCDA-4E87-8377-89553DE84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338" y="2233865"/>
            <a:ext cx="490191" cy="542711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48DC630-C9FB-4CD6-914E-5C637DDACDCE}"/>
              </a:ext>
            </a:extLst>
          </p:cNvPr>
          <p:cNvSpPr txBox="1"/>
          <p:nvPr/>
        </p:nvSpPr>
        <p:spPr>
          <a:xfrm>
            <a:off x="5531999" y="2307579"/>
            <a:ext cx="633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CC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D3ACA56B-C1E8-41D0-AD4E-DC43AB53E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9146" y="4714509"/>
            <a:ext cx="552450" cy="597539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ECAB48B4-253E-400D-87EF-71F274D9E572}"/>
              </a:ext>
            </a:extLst>
          </p:cNvPr>
          <p:cNvSpPr txBox="1"/>
          <p:nvPr/>
        </p:nvSpPr>
        <p:spPr>
          <a:xfrm>
            <a:off x="6042805" y="5004038"/>
            <a:ext cx="7697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latin typeface="Arial" panose="020B0604020202020204" pitchFamily="34" charset="0"/>
                <a:cs typeface="Arial" panose="020B0604020202020204" pitchFamily="34" charset="0"/>
              </a:rPr>
              <a:t>Cluster 3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E5729E8-73E7-4970-84B8-9E264888D579}"/>
              </a:ext>
            </a:extLst>
          </p:cNvPr>
          <p:cNvSpPr txBox="1"/>
          <p:nvPr/>
        </p:nvSpPr>
        <p:spPr>
          <a:xfrm>
            <a:off x="6735505" y="5006036"/>
            <a:ext cx="7697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latin typeface="Arial" panose="020B0604020202020204" pitchFamily="34" charset="0"/>
                <a:cs typeface="Arial" panose="020B0604020202020204" pitchFamily="34" charset="0"/>
              </a:rPr>
              <a:t>Cluster 4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C3266A6-5C17-49E0-89D1-948CC2F65E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608" t="41068" r="42225" b="39517"/>
          <a:stretch/>
        </p:blipFill>
        <p:spPr>
          <a:xfrm>
            <a:off x="4594587" y="4302121"/>
            <a:ext cx="614412" cy="498921"/>
          </a:xfrm>
          <a:prstGeom prst="rect">
            <a:avLst/>
          </a:prstGeom>
        </p:spPr>
      </p:pic>
      <p:cxnSp>
        <p:nvCxnSpPr>
          <p:cNvPr id="46" name="Connettore a gomito 45">
            <a:extLst>
              <a:ext uri="{FF2B5EF4-FFF2-40B4-BE49-F238E27FC236}">
                <a16:creationId xmlns:a16="http://schemas.microsoft.com/office/drawing/2014/main" id="{75EAF1F1-7C24-4C79-B351-F4DE94FB692F}"/>
              </a:ext>
            </a:extLst>
          </p:cNvPr>
          <p:cNvCxnSpPr>
            <a:cxnSpLocks/>
          </p:cNvCxnSpPr>
          <p:nvPr/>
        </p:nvCxnSpPr>
        <p:spPr>
          <a:xfrm>
            <a:off x="7806983" y="3321453"/>
            <a:ext cx="1497959" cy="1095300"/>
          </a:xfrm>
          <a:prstGeom prst="bentConnector3">
            <a:avLst>
              <a:gd name="adj1" fmla="val 50000"/>
            </a:avLst>
          </a:prstGeom>
          <a:ln w="28575">
            <a:solidFill>
              <a:srgbClr val="33CCCC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a gomito 46">
            <a:extLst>
              <a:ext uri="{FF2B5EF4-FFF2-40B4-BE49-F238E27FC236}">
                <a16:creationId xmlns:a16="http://schemas.microsoft.com/office/drawing/2014/main" id="{17A3C475-AC59-45A6-A633-E3435DB433B9}"/>
              </a:ext>
            </a:extLst>
          </p:cNvPr>
          <p:cNvCxnSpPr>
            <a:cxnSpLocks/>
          </p:cNvCxnSpPr>
          <p:nvPr/>
        </p:nvCxnSpPr>
        <p:spPr>
          <a:xfrm flipV="1">
            <a:off x="7822749" y="4707127"/>
            <a:ext cx="1497959" cy="972238"/>
          </a:xfrm>
          <a:prstGeom prst="bentConnector3">
            <a:avLst>
              <a:gd name="adj1" fmla="val 50000"/>
            </a:avLst>
          </a:prstGeom>
          <a:ln w="28575">
            <a:solidFill>
              <a:srgbClr val="33CCCC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magine 48">
            <a:extLst>
              <a:ext uri="{FF2B5EF4-FFF2-40B4-BE49-F238E27FC236}">
                <a16:creationId xmlns:a16="http://schemas.microsoft.com/office/drawing/2014/main" id="{405821C7-E484-48B3-90C0-382CBB9BF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6085"/>
          <a:stretch/>
        </p:blipFill>
        <p:spPr>
          <a:xfrm>
            <a:off x="4239564" y="2335714"/>
            <a:ext cx="3591558" cy="1721415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80DFC7B4-FEF0-4F0E-B670-7402E0AF3C20}"/>
              </a:ext>
            </a:extLst>
          </p:cNvPr>
          <p:cNvSpPr txBox="1"/>
          <p:nvPr/>
        </p:nvSpPr>
        <p:spPr>
          <a:xfrm>
            <a:off x="6724075" y="2797642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456</a:t>
            </a:r>
            <a:endParaRPr lang="en-US" sz="1600" b="1" dirty="0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BA074236-6530-48F0-A361-3767DD4A6FD4}"/>
              </a:ext>
            </a:extLst>
          </p:cNvPr>
          <p:cNvSpPr txBox="1"/>
          <p:nvPr/>
        </p:nvSpPr>
        <p:spPr>
          <a:xfrm>
            <a:off x="7175338" y="1997176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123</a:t>
            </a:r>
            <a:endParaRPr lang="en-US" sz="1600" b="1" dirty="0"/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2C474060-AB64-4B89-8A31-1829B2549490}"/>
              </a:ext>
            </a:extLst>
          </p:cNvPr>
          <p:cNvGrpSpPr/>
          <p:nvPr/>
        </p:nvGrpSpPr>
        <p:grpSpPr>
          <a:xfrm>
            <a:off x="6025158" y="1919857"/>
            <a:ext cx="1834626" cy="1301127"/>
            <a:chOff x="4405843" y="1516723"/>
            <a:chExt cx="2199589" cy="1586994"/>
          </a:xfrm>
        </p:grpSpPr>
        <p:pic>
          <p:nvPicPr>
            <p:cNvPr id="53" name="Immagine 52">
              <a:extLst>
                <a:ext uri="{FF2B5EF4-FFF2-40B4-BE49-F238E27FC236}">
                  <a16:creationId xmlns:a16="http://schemas.microsoft.com/office/drawing/2014/main" id="{6177B862-DA24-4795-BE3E-2D3619FC2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5843" y="1516723"/>
              <a:ext cx="2199589" cy="1586994"/>
            </a:xfrm>
            <a:prstGeom prst="rect">
              <a:avLst/>
            </a:prstGeom>
          </p:spPr>
        </p:pic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AF52B943-4820-4515-8E5D-367308A98FEA}"/>
                </a:ext>
              </a:extLst>
            </p:cNvPr>
            <p:cNvSpPr txBox="1"/>
            <p:nvPr/>
          </p:nvSpPr>
          <p:spPr>
            <a:xfrm>
              <a:off x="4882696" y="2414314"/>
              <a:ext cx="9228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Cluster 1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9" name="Immagine 58">
            <a:extLst>
              <a:ext uri="{FF2B5EF4-FFF2-40B4-BE49-F238E27FC236}">
                <a16:creationId xmlns:a16="http://schemas.microsoft.com/office/drawing/2014/main" id="{CB1EE938-55C1-4BCC-8362-B87A98F727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8785" y="3456319"/>
            <a:ext cx="2094462" cy="801770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42D4491B-1D1D-4200-AE90-774A09895C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1915" y="5848991"/>
            <a:ext cx="2094462" cy="801770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D97A51F3-BF83-4FDF-960A-DDDE0ACC4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476" y="2376272"/>
            <a:ext cx="643411" cy="712347"/>
          </a:xfrm>
          <a:prstGeom prst="rect">
            <a:avLst/>
          </a:prstGeom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3FC17E28-78B9-41E7-B71A-AD007B189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298" y="2380519"/>
            <a:ext cx="631091" cy="698707"/>
          </a:xfrm>
          <a:prstGeom prst="rect">
            <a:avLst/>
          </a:prstGeom>
        </p:spPr>
      </p:pic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A87A492F-DE29-4FEF-B4B4-077963389130}"/>
              </a:ext>
            </a:extLst>
          </p:cNvPr>
          <p:cNvSpPr txBox="1"/>
          <p:nvPr/>
        </p:nvSpPr>
        <p:spPr>
          <a:xfrm>
            <a:off x="4316660" y="2506017"/>
            <a:ext cx="633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111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AA80C78D-1BED-4832-9B82-4690868C2BA0}"/>
              </a:ext>
            </a:extLst>
          </p:cNvPr>
          <p:cNvSpPr txBox="1"/>
          <p:nvPr/>
        </p:nvSpPr>
        <p:spPr>
          <a:xfrm>
            <a:off x="4887614" y="2507825"/>
            <a:ext cx="633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222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68" name="Immagine 67">
            <a:extLst>
              <a:ext uri="{FF2B5EF4-FFF2-40B4-BE49-F238E27FC236}">
                <a16:creationId xmlns:a16="http://schemas.microsoft.com/office/drawing/2014/main" id="{3F22826A-6E51-4992-94E7-911D6D180E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1987" y="1919857"/>
            <a:ext cx="1804242" cy="1803623"/>
          </a:xfrm>
          <a:prstGeom prst="rect">
            <a:avLst/>
          </a:prstGeom>
        </p:spPr>
      </p:pic>
      <p:pic>
        <p:nvPicPr>
          <p:cNvPr id="70" name="Immagine 69">
            <a:extLst>
              <a:ext uri="{FF2B5EF4-FFF2-40B4-BE49-F238E27FC236}">
                <a16:creationId xmlns:a16="http://schemas.microsoft.com/office/drawing/2014/main" id="{72FB7831-27E4-408F-8926-8301AD203B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1371" y="2033182"/>
            <a:ext cx="1305577" cy="655850"/>
          </a:xfrm>
          <a:prstGeom prst="rect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77015C4D-DE97-459D-9F15-BFB797BEB1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992" t="16523" r="42137" b="60850"/>
          <a:stretch/>
        </p:blipFill>
        <p:spPr>
          <a:xfrm>
            <a:off x="6454309" y="2099125"/>
            <a:ext cx="670717" cy="603487"/>
          </a:xfrm>
          <a:prstGeom prst="rect">
            <a:avLst/>
          </a:prstGeom>
        </p:spPr>
      </p:pic>
      <p:grpSp>
        <p:nvGrpSpPr>
          <p:cNvPr id="72" name="Gruppo 71">
            <a:extLst>
              <a:ext uri="{FF2B5EF4-FFF2-40B4-BE49-F238E27FC236}">
                <a16:creationId xmlns:a16="http://schemas.microsoft.com/office/drawing/2014/main" id="{0E1D536E-CAFD-49A4-A2CC-6437F0DA0DEC}"/>
              </a:ext>
            </a:extLst>
          </p:cNvPr>
          <p:cNvGrpSpPr/>
          <p:nvPr/>
        </p:nvGrpSpPr>
        <p:grpSpPr>
          <a:xfrm>
            <a:off x="5981026" y="4261357"/>
            <a:ext cx="1834626" cy="1301127"/>
            <a:chOff x="4405843" y="1516723"/>
            <a:chExt cx="2199589" cy="1586994"/>
          </a:xfrm>
        </p:grpSpPr>
        <p:pic>
          <p:nvPicPr>
            <p:cNvPr id="73" name="Immagine 72">
              <a:extLst>
                <a:ext uri="{FF2B5EF4-FFF2-40B4-BE49-F238E27FC236}">
                  <a16:creationId xmlns:a16="http://schemas.microsoft.com/office/drawing/2014/main" id="{4CFC16DD-96CC-4E39-B5AB-A94C4BBFA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5843" y="1516723"/>
              <a:ext cx="2199589" cy="1586994"/>
            </a:xfrm>
            <a:prstGeom prst="rect">
              <a:avLst/>
            </a:prstGeom>
          </p:spPr>
        </p:pic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55F84EBE-6C17-4893-A998-3606B10FB990}"/>
                </a:ext>
              </a:extLst>
            </p:cNvPr>
            <p:cNvSpPr txBox="1"/>
            <p:nvPr/>
          </p:nvSpPr>
          <p:spPr>
            <a:xfrm>
              <a:off x="4882696" y="2414314"/>
              <a:ext cx="922859" cy="309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Cluster 2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5" name="Immagine 74">
            <a:extLst>
              <a:ext uri="{FF2B5EF4-FFF2-40B4-BE49-F238E27FC236}">
                <a16:creationId xmlns:a16="http://schemas.microsoft.com/office/drawing/2014/main" id="{58D1BCDB-05DF-4E36-80D1-7C351DA57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0836" y="4398701"/>
            <a:ext cx="1305577" cy="596948"/>
          </a:xfrm>
          <a:prstGeom prst="rect">
            <a:avLst/>
          </a:prstGeom>
        </p:spPr>
      </p:pic>
      <p:pic>
        <p:nvPicPr>
          <p:cNvPr id="76" name="Immagine 75">
            <a:extLst>
              <a:ext uri="{FF2B5EF4-FFF2-40B4-BE49-F238E27FC236}">
                <a16:creationId xmlns:a16="http://schemas.microsoft.com/office/drawing/2014/main" id="{7D663AE8-CCBA-43CE-A7A5-4CEADA781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992" t="16523" r="42137" b="60850"/>
          <a:stretch/>
        </p:blipFill>
        <p:spPr>
          <a:xfrm>
            <a:off x="6429592" y="4365612"/>
            <a:ext cx="670717" cy="603487"/>
          </a:xfrm>
          <a:prstGeom prst="rect">
            <a:avLst/>
          </a:prstGeom>
        </p:spPr>
      </p:pic>
      <p:pic>
        <p:nvPicPr>
          <p:cNvPr id="77" name="Immagine 76">
            <a:extLst>
              <a:ext uri="{FF2B5EF4-FFF2-40B4-BE49-F238E27FC236}">
                <a16:creationId xmlns:a16="http://schemas.microsoft.com/office/drawing/2014/main" id="{71634045-04DF-4154-ADFD-DB6B650C489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045" t="8236" r="498" b="21542"/>
          <a:stretch/>
        </p:blipFill>
        <p:spPr>
          <a:xfrm>
            <a:off x="9318644" y="3370620"/>
            <a:ext cx="1062851" cy="1673230"/>
          </a:xfrm>
          <a:prstGeom prst="rect">
            <a:avLst/>
          </a:prstGeom>
        </p:spPr>
      </p:pic>
      <p:pic>
        <p:nvPicPr>
          <p:cNvPr id="78" name="Immagine 77">
            <a:extLst>
              <a:ext uri="{FF2B5EF4-FFF2-40B4-BE49-F238E27FC236}">
                <a16:creationId xmlns:a16="http://schemas.microsoft.com/office/drawing/2014/main" id="{825C3C37-7638-4A51-AB6D-FC2C54AE028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858" r="4504"/>
          <a:stretch/>
        </p:blipFill>
        <p:spPr>
          <a:xfrm>
            <a:off x="10485217" y="3084559"/>
            <a:ext cx="1083869" cy="2110610"/>
          </a:xfrm>
          <a:prstGeom prst="rect">
            <a:avLst/>
          </a:prstGeom>
        </p:spPr>
      </p:pic>
      <p:pic>
        <p:nvPicPr>
          <p:cNvPr id="79" name="Immagine 78">
            <a:extLst>
              <a:ext uri="{FF2B5EF4-FFF2-40B4-BE49-F238E27FC236}">
                <a16:creationId xmlns:a16="http://schemas.microsoft.com/office/drawing/2014/main" id="{DDBEC8A6-6894-40C1-898E-BB19BE121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538" y="4786546"/>
            <a:ext cx="643411" cy="712347"/>
          </a:xfrm>
          <a:prstGeom prst="rect">
            <a:avLst/>
          </a:prstGeom>
        </p:spPr>
      </p:pic>
      <p:pic>
        <p:nvPicPr>
          <p:cNvPr id="80" name="Immagine 79">
            <a:extLst>
              <a:ext uri="{FF2B5EF4-FFF2-40B4-BE49-F238E27FC236}">
                <a16:creationId xmlns:a16="http://schemas.microsoft.com/office/drawing/2014/main" id="{75AC9B4A-F1B3-4471-991C-9609C74AB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360" y="4790793"/>
            <a:ext cx="631091" cy="698707"/>
          </a:xfrm>
          <a:prstGeom prst="rect">
            <a:avLst/>
          </a:prstGeom>
        </p:spPr>
      </p:pic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BC0EA986-7A0E-4037-BB3A-9022E761BD04}"/>
              </a:ext>
            </a:extLst>
          </p:cNvPr>
          <p:cNvSpPr txBox="1"/>
          <p:nvPr/>
        </p:nvSpPr>
        <p:spPr>
          <a:xfrm>
            <a:off x="4276333" y="4916291"/>
            <a:ext cx="633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333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378F7566-EB32-462C-873C-C68C0972E829}"/>
              </a:ext>
            </a:extLst>
          </p:cNvPr>
          <p:cNvSpPr txBox="1"/>
          <p:nvPr/>
        </p:nvSpPr>
        <p:spPr>
          <a:xfrm>
            <a:off x="4819220" y="4934507"/>
            <a:ext cx="633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123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83" name="Immagine 82">
            <a:extLst>
              <a:ext uri="{FF2B5EF4-FFF2-40B4-BE49-F238E27FC236}">
                <a16:creationId xmlns:a16="http://schemas.microsoft.com/office/drawing/2014/main" id="{337742A3-1157-4627-B352-AD7CF9221E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2003" y="4293357"/>
            <a:ext cx="1804241" cy="1803623"/>
          </a:xfrm>
          <a:prstGeom prst="rect">
            <a:avLst/>
          </a:prstGeom>
        </p:spPr>
      </p:pic>
      <p:sp>
        <p:nvSpPr>
          <p:cNvPr id="67" name="Titolo 10">
            <a:extLst>
              <a:ext uri="{FF2B5EF4-FFF2-40B4-BE49-F238E27FC236}">
                <a16:creationId xmlns:a16="http://schemas.microsoft.com/office/drawing/2014/main" id="{A22BDD0F-0832-E441-8DE6-20488E2F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925" y="342372"/>
            <a:ext cx="957773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AR" sz="4000" b="1" cap="none" dirty="0">
                <a:solidFill>
                  <a:srgbClr val="64C2C8"/>
                </a:solidFill>
                <a:latin typeface="Arial Black" panose="020B0A04020102020204" pitchFamily="34" charset="0"/>
                <a:ea typeface="+mn-ea"/>
                <a:cs typeface="+mn-cs"/>
              </a:rPr>
              <a:t>Trazabilidad completa de los casetes El paso de procesamiento</a:t>
            </a:r>
            <a:endParaRPr lang="en-GB" sz="4000" b="1" cap="none" dirty="0">
              <a:solidFill>
                <a:srgbClr val="64C2C8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69" name="Immagine 68">
            <a:extLst>
              <a:ext uri="{FF2B5EF4-FFF2-40B4-BE49-F238E27FC236}">
                <a16:creationId xmlns:a16="http://schemas.microsoft.com/office/drawing/2014/main" id="{85606235-224A-AE4B-9D07-B113BBA35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7560" y="1936898"/>
            <a:ext cx="1199329" cy="459109"/>
          </a:xfrm>
          <a:prstGeom prst="rect">
            <a:avLst/>
          </a:prstGeom>
        </p:spPr>
      </p:pic>
      <p:pic>
        <p:nvPicPr>
          <p:cNvPr id="84" name="Immagine 83">
            <a:extLst>
              <a:ext uri="{FF2B5EF4-FFF2-40B4-BE49-F238E27FC236}">
                <a16:creationId xmlns:a16="http://schemas.microsoft.com/office/drawing/2014/main" id="{0B052505-3850-CD4D-AF33-2842A0F82A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608" t="41068" r="42225" b="39517"/>
          <a:stretch/>
        </p:blipFill>
        <p:spPr>
          <a:xfrm>
            <a:off x="4543781" y="1859585"/>
            <a:ext cx="614412" cy="4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09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39072C23-226D-402C-9E6C-2D5602BA34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99"/>
          <a:stretch/>
        </p:blipFill>
        <p:spPr>
          <a:xfrm>
            <a:off x="1111290" y="1874874"/>
            <a:ext cx="9611069" cy="3897083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85585F5F-16AD-40E8-B1A1-885EF374E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435" y="5396453"/>
            <a:ext cx="7466629" cy="1275060"/>
          </a:xfrm>
          <a:prstGeom prst="rect">
            <a:avLst/>
          </a:prstGeom>
        </p:spPr>
      </p:pic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01A024DB-D905-41AB-9FA9-35350DED5ED5}"/>
              </a:ext>
            </a:extLst>
          </p:cNvPr>
          <p:cNvCxnSpPr/>
          <p:nvPr/>
        </p:nvCxnSpPr>
        <p:spPr>
          <a:xfrm>
            <a:off x="617367" y="5291536"/>
            <a:ext cx="59406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magine 32">
            <a:extLst>
              <a:ext uri="{FF2B5EF4-FFF2-40B4-BE49-F238E27FC236}">
                <a16:creationId xmlns:a16="http://schemas.microsoft.com/office/drawing/2014/main" id="{E076E5C9-A4BC-4CE8-9010-57AD00910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502" y="264696"/>
            <a:ext cx="3744963" cy="148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279411F-2656-4069-8A83-BD61819AC299}"/>
              </a:ext>
            </a:extLst>
          </p:cNvPr>
          <p:cNvSpPr txBox="1"/>
          <p:nvPr/>
        </p:nvSpPr>
        <p:spPr>
          <a:xfrm>
            <a:off x="4150716" y="1070066"/>
            <a:ext cx="1945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case123</a:t>
            </a:r>
            <a:endParaRPr lang="en-US" sz="1600" b="1" dirty="0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8E3C7517-CAD4-426B-9C71-2A2655F5E0BC}"/>
              </a:ext>
            </a:extLst>
          </p:cNvPr>
          <p:cNvSpPr/>
          <p:nvPr/>
        </p:nvSpPr>
        <p:spPr>
          <a:xfrm>
            <a:off x="4091502" y="970777"/>
            <a:ext cx="1292973" cy="5329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51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DCD5BF8-F20E-4683-9211-98A38E49F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553" y="3522578"/>
            <a:ext cx="1665305" cy="274467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C6E7806-5F37-4533-B22F-1289B209D768}"/>
              </a:ext>
            </a:extLst>
          </p:cNvPr>
          <p:cNvSpPr txBox="1"/>
          <p:nvPr/>
        </p:nvSpPr>
        <p:spPr>
          <a:xfrm>
            <a:off x="1242222" y="20631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4C5ECD5-F423-46AA-A0E3-EB0D675C8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93" y="1900370"/>
            <a:ext cx="4977990" cy="419077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B252169-421F-4DA0-8A7A-B43107151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795" y="2241945"/>
            <a:ext cx="4119342" cy="229164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41AEC7F-F89F-4D6E-B32B-1F0F9DB91BA5}"/>
              </a:ext>
            </a:extLst>
          </p:cNvPr>
          <p:cNvSpPr txBox="1"/>
          <p:nvPr/>
        </p:nvSpPr>
        <p:spPr>
          <a:xfrm>
            <a:off x="1046022" y="2232101"/>
            <a:ext cx="42171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ID CASSETTE: </a:t>
            </a:r>
            <a:r>
              <a:rPr lang="it-IT" sz="2000" b="1" dirty="0">
                <a:solidFill>
                  <a:srgbClr val="FF0000"/>
                </a:solidFill>
              </a:rPr>
              <a:t>123</a:t>
            </a:r>
          </a:p>
          <a:p>
            <a:endParaRPr lang="it-IT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b="1" dirty="0"/>
              <a:t>Lote de reactivos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b="1" dirty="0"/>
              <a:t>Unidad SN/nombre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b="1" dirty="0"/>
              <a:t>Usuario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b="1" dirty="0"/>
              <a:t>Otros casos en la misma ejecución</a:t>
            </a:r>
            <a:endParaRPr lang="en-US" b="1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1001BF1-A7AF-4ED2-AC36-371FC87D5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9160" y="2534580"/>
            <a:ext cx="677037" cy="749577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87BB08E-E1B1-4EA3-9030-D79F0FC366A6}"/>
              </a:ext>
            </a:extLst>
          </p:cNvPr>
          <p:cNvSpPr txBox="1"/>
          <p:nvPr/>
        </p:nvSpPr>
        <p:spPr>
          <a:xfrm>
            <a:off x="6528570" y="2908860"/>
            <a:ext cx="633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932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32D7CD60-02FC-408C-ABB6-CF2D1C534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4916" y="2515552"/>
            <a:ext cx="677037" cy="74957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F98C340-BDC9-4628-BF60-E1B4C9F2C6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23" r="9038"/>
          <a:stretch/>
        </p:blipFill>
        <p:spPr>
          <a:xfrm>
            <a:off x="7008253" y="2241945"/>
            <a:ext cx="803819" cy="1098152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57C891E-89DA-4615-B86D-90486625FE08}"/>
              </a:ext>
            </a:extLst>
          </p:cNvPr>
          <p:cNvSpPr txBox="1"/>
          <p:nvPr/>
        </p:nvSpPr>
        <p:spPr>
          <a:xfrm>
            <a:off x="7072998" y="2792029"/>
            <a:ext cx="77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ED2F61"/>
                </a:solidFill>
              </a:rPr>
              <a:t>123</a:t>
            </a:r>
            <a:endParaRPr lang="en-US" sz="2400" b="1" dirty="0">
              <a:solidFill>
                <a:srgbClr val="ED2F61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2AF34E6-FF09-4631-86DC-681C3F7A80D6}"/>
              </a:ext>
            </a:extLst>
          </p:cNvPr>
          <p:cNvSpPr txBox="1"/>
          <p:nvPr/>
        </p:nvSpPr>
        <p:spPr>
          <a:xfrm>
            <a:off x="7890322" y="2872125"/>
            <a:ext cx="633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542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61AEC47F-EAE8-4F11-B1C6-94D7A8E43847}"/>
              </a:ext>
            </a:extLst>
          </p:cNvPr>
          <p:cNvSpPr/>
          <p:nvPr/>
        </p:nvSpPr>
        <p:spPr>
          <a:xfrm rot="5400000">
            <a:off x="7144791" y="1770678"/>
            <a:ext cx="519644" cy="314157"/>
          </a:xfrm>
          <a:prstGeom prst="rightArrow">
            <a:avLst/>
          </a:prstGeom>
          <a:solidFill>
            <a:srgbClr val="64C2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olo 10">
            <a:extLst>
              <a:ext uri="{FF2B5EF4-FFF2-40B4-BE49-F238E27FC236}">
                <a16:creationId xmlns:a16="http://schemas.microsoft.com/office/drawing/2014/main" id="{44429C7E-5700-85DD-53D9-B9E195DCD232}"/>
              </a:ext>
            </a:extLst>
          </p:cNvPr>
          <p:cNvSpPr txBox="1">
            <a:spLocks/>
          </p:cNvSpPr>
          <p:nvPr/>
        </p:nvSpPr>
        <p:spPr>
          <a:xfrm>
            <a:off x="1385925" y="342372"/>
            <a:ext cx="95777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kern="1200" cap="all" baseline="0" dirty="0">
                <a:solidFill>
                  <a:srgbClr val="4D86A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4000" b="1" cap="none" dirty="0">
                <a:solidFill>
                  <a:srgbClr val="64C2C8"/>
                </a:solidFill>
                <a:latin typeface="Arial Black" panose="020B0A04020102020204" pitchFamily="34" charset="0"/>
                <a:ea typeface="+mn-ea"/>
                <a:cs typeface="+mn-cs"/>
              </a:rPr>
              <a:t>Trazabilidad completa de los casetes El paso de procesamiento</a:t>
            </a:r>
            <a:endParaRPr lang="en-GB" sz="4000" b="1" cap="none" dirty="0">
              <a:solidFill>
                <a:srgbClr val="64C2C8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77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EF535B-4670-42FA-B7FC-7B86A2DA4D37}"/>
              </a:ext>
            </a:extLst>
          </p:cNvPr>
          <p:cNvSpPr txBox="1"/>
          <p:nvPr/>
        </p:nvSpPr>
        <p:spPr>
          <a:xfrm>
            <a:off x="640080" y="356999"/>
            <a:ext cx="1108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64C2C8"/>
                </a:solidFill>
                <a:latin typeface="Arial Black" panose="020B0A04020102020204" pitchFamily="34" charset="0"/>
              </a:rPr>
              <a:t>- </a:t>
            </a:r>
            <a:r>
              <a:rPr lang="es-AR" sz="32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HistoDREAM</a:t>
            </a:r>
            <a:r>
              <a:rPr lang="es-AR" sz="3200" b="1" dirty="0">
                <a:solidFill>
                  <a:srgbClr val="64C2C8"/>
                </a:solidFill>
                <a:latin typeface="Arial Black" panose="020B0A04020102020204" pitchFamily="34" charset="0"/>
              </a:rPr>
              <a:t> EW –</a:t>
            </a:r>
          </a:p>
          <a:p>
            <a:pPr algn="ctr"/>
            <a:r>
              <a:rPr lang="es-AR" sz="3200" b="1" dirty="0">
                <a:solidFill>
                  <a:srgbClr val="64C2C8"/>
                </a:solidFill>
                <a:latin typeface="Arial Black" panose="020B0A04020102020204" pitchFamily="34" charset="0"/>
              </a:rPr>
              <a:t>Documentación durante la inclusión </a:t>
            </a:r>
            <a:endParaRPr lang="it-IT" sz="3200" b="1" dirty="0">
              <a:solidFill>
                <a:srgbClr val="64C2C8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04FE6EE-7B48-4FE2-88A9-5D6D2DF6E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642" t="37051" r="5548" b="21223"/>
          <a:stretch/>
        </p:blipFill>
        <p:spPr>
          <a:xfrm>
            <a:off x="4582438" y="2814833"/>
            <a:ext cx="1183598" cy="1667245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BB9E154-E3FA-4084-BCF8-68EB36CC5B2E}"/>
              </a:ext>
            </a:extLst>
          </p:cNvPr>
          <p:cNvCxnSpPr>
            <a:cxnSpLocks/>
          </p:cNvCxnSpPr>
          <p:nvPr/>
        </p:nvCxnSpPr>
        <p:spPr>
          <a:xfrm>
            <a:off x="3316883" y="3362628"/>
            <a:ext cx="970089" cy="0"/>
          </a:xfrm>
          <a:prstGeom prst="straightConnector1">
            <a:avLst/>
          </a:prstGeom>
          <a:ln w="38100">
            <a:solidFill>
              <a:srgbClr val="60C6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1">
            <a:extLst>
              <a:ext uri="{FF2B5EF4-FFF2-40B4-BE49-F238E27FC236}">
                <a16:creationId xmlns:a16="http://schemas.microsoft.com/office/drawing/2014/main" id="{7C1A876C-0CD6-448C-9BE5-BD49B7188D38}"/>
              </a:ext>
            </a:extLst>
          </p:cNvPr>
          <p:cNvGrpSpPr/>
          <p:nvPr/>
        </p:nvGrpSpPr>
        <p:grpSpPr>
          <a:xfrm>
            <a:off x="7480526" y="2112385"/>
            <a:ext cx="3898613" cy="3053855"/>
            <a:chOff x="3963840" y="1898735"/>
            <a:chExt cx="3898613" cy="3053855"/>
          </a:xfrm>
        </p:grpSpPr>
        <p:pic>
          <p:nvPicPr>
            <p:cNvPr id="3074" name="Picture 2" descr="HistoDream EW">
              <a:extLst>
                <a:ext uri="{FF2B5EF4-FFF2-40B4-BE49-F238E27FC236}">
                  <a16:creationId xmlns:a16="http://schemas.microsoft.com/office/drawing/2014/main" id="{EA5FA44A-F34B-4D77-955A-380CFBEEE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3840" y="1898735"/>
              <a:ext cx="3898613" cy="305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MacroPATH">
              <a:extLst>
                <a:ext uri="{FF2B5EF4-FFF2-40B4-BE49-F238E27FC236}">
                  <a16:creationId xmlns:a16="http://schemas.microsoft.com/office/drawing/2014/main" id="{3A54A491-25BF-4752-B4D8-CC6D480150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338" t="50993" r="34222" b="38984"/>
            <a:stretch/>
          </p:blipFill>
          <p:spPr bwMode="auto">
            <a:xfrm>
              <a:off x="4572365" y="2351543"/>
              <a:ext cx="548536" cy="2689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3" name="Picture 2" descr="MacroPATH">
            <a:extLst>
              <a:ext uri="{FF2B5EF4-FFF2-40B4-BE49-F238E27FC236}">
                <a16:creationId xmlns:a16="http://schemas.microsoft.com/office/drawing/2014/main" id="{D681FA4C-FF56-486F-9672-9FD06C83D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60" t="39259" r="24287" b="29600"/>
          <a:stretch/>
        </p:blipFill>
        <p:spPr bwMode="auto">
          <a:xfrm>
            <a:off x="950976" y="2463823"/>
            <a:ext cx="2121528" cy="1797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2B043D20-5DD6-48DD-BFF9-C85B83BAFA8F}"/>
              </a:ext>
            </a:extLst>
          </p:cNvPr>
          <p:cNvCxnSpPr>
            <a:cxnSpLocks/>
          </p:cNvCxnSpPr>
          <p:nvPr/>
        </p:nvCxnSpPr>
        <p:spPr>
          <a:xfrm>
            <a:off x="5961183" y="3362628"/>
            <a:ext cx="1324196" cy="0"/>
          </a:xfrm>
          <a:prstGeom prst="straightConnector1">
            <a:avLst/>
          </a:prstGeom>
          <a:ln w="38100">
            <a:solidFill>
              <a:srgbClr val="60C6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6DB0555-6251-42CF-A23D-D055EAAF9319}"/>
              </a:ext>
            </a:extLst>
          </p:cNvPr>
          <p:cNvSpPr txBox="1"/>
          <p:nvPr/>
        </p:nvSpPr>
        <p:spPr>
          <a:xfrm>
            <a:off x="812861" y="4261432"/>
            <a:ext cx="2259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latin typeface="Myriad Pro"/>
              </a:rPr>
              <a:t>Imagenes</a:t>
            </a:r>
            <a:r>
              <a:rPr lang="it-IT" b="1" dirty="0">
                <a:latin typeface="Myriad Pro"/>
              </a:rPr>
              <a:t> </a:t>
            </a:r>
            <a:r>
              <a:rPr lang="it-IT" b="1" dirty="0" err="1">
                <a:latin typeface="Myriad Pro"/>
              </a:rPr>
              <a:t>desde</a:t>
            </a:r>
            <a:r>
              <a:rPr lang="it-IT" b="1" dirty="0">
                <a:latin typeface="Myriad Pro"/>
              </a:rPr>
              <a:t> la </a:t>
            </a:r>
            <a:r>
              <a:rPr lang="it-IT" b="1" dirty="0" err="1">
                <a:latin typeface="Myriad Pro"/>
              </a:rPr>
              <a:t>macroscopia</a:t>
            </a:r>
            <a:endParaRPr lang="en-GB" b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F1C8A47-C5E0-4F85-B347-95BA7BB2714F}"/>
              </a:ext>
            </a:extLst>
          </p:cNvPr>
          <p:cNvSpPr txBox="1"/>
          <p:nvPr/>
        </p:nvSpPr>
        <p:spPr>
          <a:xfrm>
            <a:off x="5849874" y="1434217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64C2C8"/>
                </a:solidFill>
                <a:latin typeface="Arial Black" panose="020B0A04020102020204" pitchFamily="34" charset="0"/>
              </a:rPr>
              <a:t>…</a:t>
            </a:r>
            <a:r>
              <a:rPr lang="it-IT" sz="18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proximamente</a:t>
            </a:r>
            <a:r>
              <a:rPr lang="it-IT" sz="1800" b="1" dirty="0">
                <a:solidFill>
                  <a:srgbClr val="64C2C8"/>
                </a:solidFill>
                <a:latin typeface="Arial Black" panose="020B0A04020102020204" pitchFamily="34" charset="0"/>
              </a:rPr>
              <a:t> </a:t>
            </a:r>
            <a:r>
              <a:rPr lang="it-IT" sz="18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seguimiento</a:t>
            </a:r>
            <a:r>
              <a:rPr lang="it-IT" sz="1800" b="1" dirty="0">
                <a:solidFill>
                  <a:srgbClr val="64C2C8"/>
                </a:solidFill>
                <a:latin typeface="Arial Black" panose="020B0A04020102020204" pitchFamily="34" charset="0"/>
              </a:rPr>
              <a:t> en corte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3866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9CFCA6F-A664-427F-B048-89732DEB3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508" y="5465887"/>
            <a:ext cx="5070093" cy="54292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C25C4C8-ACF6-4DDD-ADB5-3BB0C017E9B2}"/>
              </a:ext>
            </a:extLst>
          </p:cNvPr>
          <p:cNvSpPr txBox="1"/>
          <p:nvPr/>
        </p:nvSpPr>
        <p:spPr>
          <a:xfrm>
            <a:off x="3342105" y="420417"/>
            <a:ext cx="5818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64C2C8"/>
                </a:solidFill>
                <a:latin typeface="Arial Black" panose="020B0A04020102020204" pitchFamily="34" charset="0"/>
              </a:rPr>
              <a:t>El «</a:t>
            </a:r>
            <a:r>
              <a:rPr lang="it-IT" sz="32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servicio</a:t>
            </a:r>
            <a:r>
              <a:rPr lang="it-IT" sz="3200" b="1" dirty="0">
                <a:solidFill>
                  <a:srgbClr val="64C2C8"/>
                </a:solidFill>
                <a:latin typeface="Arial Black" panose="020B0A04020102020204" pitchFamily="34" charset="0"/>
              </a:rPr>
              <a:t>» </a:t>
            </a:r>
            <a:r>
              <a:rPr lang="it-IT" sz="32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MileWATCH</a:t>
            </a:r>
            <a:endParaRPr lang="it-IT" sz="3200" b="1" dirty="0">
              <a:solidFill>
                <a:srgbClr val="64C2C8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3033DE81-0AE8-4EB6-8F02-96B7C7C93FB0}"/>
              </a:ext>
            </a:extLst>
          </p:cNvPr>
          <p:cNvGrpSpPr/>
          <p:nvPr/>
        </p:nvGrpSpPr>
        <p:grpSpPr>
          <a:xfrm>
            <a:off x="200406" y="1266253"/>
            <a:ext cx="5852300" cy="4600827"/>
            <a:chOff x="-1" y="1407985"/>
            <a:chExt cx="6302503" cy="5295554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A249793F-858C-455D-A50A-AA32D53CF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75" r="4596" b="6187"/>
            <a:stretch/>
          </p:blipFill>
          <p:spPr>
            <a:xfrm>
              <a:off x="-1" y="1407985"/>
              <a:ext cx="6302503" cy="5295554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B11D3858-22FA-4A15-ABCE-C2BCF20AA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834"/>
            <a:stretch/>
          </p:blipFill>
          <p:spPr>
            <a:xfrm>
              <a:off x="1615468" y="2352000"/>
              <a:ext cx="2916951" cy="2153999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7CB03F7-BFEC-490D-8C4C-4B4F3216865C}"/>
                </a:ext>
              </a:extLst>
            </p:cNvPr>
            <p:cNvSpPr txBox="1"/>
            <p:nvPr/>
          </p:nvSpPr>
          <p:spPr>
            <a:xfrm>
              <a:off x="1510370" y="3231427"/>
              <a:ext cx="22430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MILEWATCH SERVER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414493A-7416-4C9A-B1C1-643A46149F50}"/>
                </a:ext>
              </a:extLst>
            </p:cNvPr>
            <p:cNvSpPr txBox="1"/>
            <p:nvPr/>
          </p:nvSpPr>
          <p:spPr>
            <a:xfrm>
              <a:off x="3063684" y="3231426"/>
              <a:ext cx="19552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MILEWATCH VIEWER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ED3D2175-69F6-4A03-B284-97D63C6F9E9B}"/>
                </a:ext>
              </a:extLst>
            </p:cNvPr>
            <p:cNvSpPr txBox="1"/>
            <p:nvPr/>
          </p:nvSpPr>
          <p:spPr>
            <a:xfrm>
              <a:off x="1615468" y="4387851"/>
              <a:ext cx="22430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MILEWATCH BATCH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B57276A9-EC9F-4D0B-96DE-37C75C5CCCC5}"/>
                </a:ext>
              </a:extLst>
            </p:cNvPr>
            <p:cNvSpPr txBox="1"/>
            <p:nvPr/>
          </p:nvSpPr>
          <p:spPr>
            <a:xfrm>
              <a:off x="3099590" y="4387851"/>
              <a:ext cx="21423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MILEWATCH SEARCH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8E02807-98D6-40E1-9E2D-AD692826FA98}"/>
              </a:ext>
            </a:extLst>
          </p:cNvPr>
          <p:cNvSpPr txBox="1"/>
          <p:nvPr/>
        </p:nvSpPr>
        <p:spPr>
          <a:xfrm>
            <a:off x="386510" y="6009348"/>
            <a:ext cx="65387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 de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laboratorio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local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servidor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MileWATCH</a:t>
            </a:r>
            <a:endParaRPr lang="en-GB" sz="1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8E2B5F-4209-5E48-3672-55D57F598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081" y="1240312"/>
            <a:ext cx="1226926" cy="50601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ED24146-8F70-C025-E52B-AA5F88E8625B}"/>
              </a:ext>
            </a:extLst>
          </p:cNvPr>
          <p:cNvSpPr txBox="1"/>
          <p:nvPr/>
        </p:nvSpPr>
        <p:spPr>
          <a:xfrm>
            <a:off x="7467601" y="1240312"/>
            <a:ext cx="4222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Facilitar la integración entre unidades y sistema de información del laboratorio (LIS)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D2BC427-AF53-AD67-A1C3-595D2F458A95}"/>
              </a:ext>
            </a:extLst>
          </p:cNvPr>
          <p:cNvSpPr txBox="1"/>
          <p:nvPr/>
        </p:nvSpPr>
        <p:spPr>
          <a:xfrm>
            <a:off x="7585007" y="2434975"/>
            <a:ext cx="390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Tener las unidades bajo control 24/7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29354A7-5834-BC87-9E98-B96BA0D0CF23}"/>
              </a:ext>
            </a:extLst>
          </p:cNvPr>
          <p:cNvSpPr txBox="1"/>
          <p:nvPr/>
        </p:nvSpPr>
        <p:spPr>
          <a:xfrm>
            <a:off x="7674795" y="3465309"/>
            <a:ext cx="355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Gestión de registro de eventos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8F80C33-418F-9C31-8A28-A5E370946573}"/>
              </a:ext>
            </a:extLst>
          </p:cNvPr>
          <p:cNvSpPr txBox="1"/>
          <p:nvPr/>
        </p:nvSpPr>
        <p:spPr>
          <a:xfrm>
            <a:off x="7674795" y="4417888"/>
            <a:ext cx="372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Obtener trazabilidad en el paso de procesamiento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4EC2F4C-9A4F-5BC0-CF60-D745B0C2B7FF}"/>
              </a:ext>
            </a:extLst>
          </p:cNvPr>
          <p:cNvSpPr txBox="1"/>
          <p:nvPr/>
        </p:nvSpPr>
        <p:spPr>
          <a:xfrm>
            <a:off x="7557389" y="5577984"/>
            <a:ext cx="3359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Interacción en vivo con soporte al cliente local y remoto</a:t>
            </a:r>
          </a:p>
        </p:txBody>
      </p:sp>
    </p:spTree>
    <p:extLst>
      <p:ext uri="{BB962C8B-B14F-4D97-AF65-F5344CB8AC3E}">
        <p14:creationId xmlns:p14="http://schemas.microsoft.com/office/powerpoint/2010/main" val="2536621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777BEC0-C8DC-4EBA-919A-7D59F3897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196" y="5419737"/>
            <a:ext cx="561629" cy="29542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76189DF-08A6-4B3A-A8FF-D6984767D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332" y="3776466"/>
            <a:ext cx="1284611" cy="188048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3172D37-1463-4558-930F-429939B451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44" t="19824" r="39864" b="28114"/>
          <a:stretch/>
        </p:blipFill>
        <p:spPr>
          <a:xfrm>
            <a:off x="2870076" y="4124387"/>
            <a:ext cx="1613368" cy="212937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9164949B-1854-4951-A226-D51E36962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41" y="1974143"/>
            <a:ext cx="1427264" cy="2354672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8203F55-3A68-466C-B261-0A44673EBE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963" y="2252342"/>
            <a:ext cx="1215853" cy="202038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63905AB-8289-4AE5-9031-60CE16C6CE2A}"/>
              </a:ext>
            </a:extLst>
          </p:cNvPr>
          <p:cNvSpPr txBox="1"/>
          <p:nvPr/>
        </p:nvSpPr>
        <p:spPr>
          <a:xfrm>
            <a:off x="10393963" y="4532043"/>
            <a:ext cx="108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MAGNUS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E9F2420-EF44-469F-9901-AD6731CEDB66}"/>
              </a:ext>
            </a:extLst>
          </p:cNvPr>
          <p:cNvSpPr txBox="1"/>
          <p:nvPr/>
        </p:nvSpPr>
        <p:spPr>
          <a:xfrm>
            <a:off x="446160" y="4475745"/>
            <a:ext cx="1125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UltraSAFE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" descr="MileWATCH">
            <a:extLst>
              <a:ext uri="{FF2B5EF4-FFF2-40B4-BE49-F238E27FC236}">
                <a16:creationId xmlns:a16="http://schemas.microsoft.com/office/drawing/2014/main" id="{C1C604BB-4C86-4BB5-836A-D4464A46A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7" b="7556"/>
          <a:stretch/>
        </p:blipFill>
        <p:spPr bwMode="auto">
          <a:xfrm>
            <a:off x="6104228" y="286120"/>
            <a:ext cx="2223944" cy="139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0307EC1-28A5-4008-8A27-03011F719E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3316" y="496911"/>
            <a:ext cx="2840512" cy="86954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8A58E55-4523-4A7C-99C6-41269C56C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3" t="24606" r="78990" b="29499"/>
          <a:stretch/>
        </p:blipFill>
        <p:spPr>
          <a:xfrm>
            <a:off x="1800023" y="3770034"/>
            <a:ext cx="1129472" cy="2075032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F1055C9-F56A-E54D-8B9F-EABE54BB54E1}"/>
              </a:ext>
            </a:extLst>
          </p:cNvPr>
          <p:cNvSpPr txBox="1"/>
          <p:nvPr/>
        </p:nvSpPr>
        <p:spPr>
          <a:xfrm>
            <a:off x="8487110" y="5325331"/>
            <a:ext cx="12982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LOGOS EVO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B6BAA13-3180-5B42-98F8-259D38C2B670}"/>
              </a:ext>
            </a:extLst>
          </p:cNvPr>
          <p:cNvSpPr txBox="1"/>
          <p:nvPr/>
        </p:nvSpPr>
        <p:spPr>
          <a:xfrm>
            <a:off x="2800540" y="5884426"/>
            <a:ext cx="17399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TissueSAFE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plus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2E443C7-9C54-FC4D-A575-397672426FDF}"/>
              </a:ext>
            </a:extLst>
          </p:cNvPr>
          <p:cNvSpPr txBox="1"/>
          <p:nvPr/>
        </p:nvSpPr>
        <p:spPr>
          <a:xfrm>
            <a:off x="1699612" y="5492076"/>
            <a:ext cx="10426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SealSAFE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395FBB3-0B90-4C64-9AC7-FA5685EB0B09}"/>
              </a:ext>
            </a:extLst>
          </p:cNvPr>
          <p:cNvSpPr txBox="1"/>
          <p:nvPr/>
        </p:nvSpPr>
        <p:spPr>
          <a:xfrm>
            <a:off x="942996" y="6207721"/>
            <a:ext cx="259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Temperature Data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Logger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C03F1E-EB6C-4108-7AF7-E325BF3A0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572" y="1461782"/>
            <a:ext cx="1562447" cy="207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2C634DE-E9F9-A754-0695-CC668682F446}"/>
              </a:ext>
            </a:extLst>
          </p:cNvPr>
          <p:cNvSpPr txBox="1"/>
          <p:nvPr/>
        </p:nvSpPr>
        <p:spPr>
          <a:xfrm>
            <a:off x="3870738" y="3485758"/>
            <a:ext cx="345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MacroPATH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UltraGROSS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C-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Immagine che contiene parete, interni, toeletta, stanzadabagno&#10;&#10;Descrizione generata automaticamente">
            <a:extLst>
              <a:ext uri="{FF2B5EF4-FFF2-40B4-BE49-F238E27FC236}">
                <a16:creationId xmlns:a16="http://schemas.microsoft.com/office/drawing/2014/main" id="{D77E8305-9720-6DFC-B5B0-9C8EDEB5DAA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489" t="3749" r="3415" b="25356"/>
          <a:stretch/>
        </p:blipFill>
        <p:spPr>
          <a:xfrm rot="5400000">
            <a:off x="4554814" y="4524965"/>
            <a:ext cx="1578861" cy="1061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7A28FF4-0ECD-9049-E958-2CD9694A79E9}"/>
              </a:ext>
            </a:extLst>
          </p:cNvPr>
          <p:cNvSpPr txBox="1"/>
          <p:nvPr/>
        </p:nvSpPr>
        <p:spPr>
          <a:xfrm>
            <a:off x="4771953" y="5906906"/>
            <a:ext cx="108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V-Tracker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F29FBC6-F310-F5EC-A5E9-A19408EEABF2}"/>
              </a:ext>
            </a:extLst>
          </p:cNvPr>
          <p:cNvSpPr txBox="1"/>
          <p:nvPr/>
        </p:nvSpPr>
        <p:spPr>
          <a:xfrm>
            <a:off x="6852252" y="5894413"/>
            <a:ext cx="107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-Tracker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FE9CF38C-55B5-EE82-782B-763081EC02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830" y="4186726"/>
            <a:ext cx="1061298" cy="135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11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50DB6B-48C8-460B-83B6-DC2F7432622A}"/>
              </a:ext>
            </a:extLst>
          </p:cNvPr>
          <p:cNvSpPr txBox="1"/>
          <p:nvPr/>
        </p:nvSpPr>
        <p:spPr>
          <a:xfrm>
            <a:off x="796683" y="4244337"/>
            <a:ext cx="4119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MONITOREO EN TIEMPO REAL</a:t>
            </a:r>
          </a:p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Monitoreo en vivo de todos los equipos del laboratorio.</a:t>
            </a:r>
          </a:p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Información en vivo del estado de las unidades y avisos.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olo 10">
            <a:extLst>
              <a:ext uri="{FF2B5EF4-FFF2-40B4-BE49-F238E27FC236}">
                <a16:creationId xmlns:a16="http://schemas.microsoft.com/office/drawing/2014/main" id="{3864C316-53D1-A34F-BE63-07976A015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327" y="307414"/>
            <a:ext cx="8142431" cy="1325563"/>
          </a:xfrm>
        </p:spPr>
        <p:txBody>
          <a:bodyPr>
            <a:normAutofit/>
          </a:bodyPr>
          <a:lstStyle/>
          <a:p>
            <a:r>
              <a:rPr lang="it-IT" dirty="0"/>
              <a:t>#1</a:t>
            </a:r>
            <a:endParaRPr lang="en-GB" dirty="0"/>
          </a:p>
        </p:txBody>
      </p:sp>
      <p:pic>
        <p:nvPicPr>
          <p:cNvPr id="3" name="Immagine 2" descr="Immagine che contiene testo, elettronico, schermo, screenshot&#10;&#10;Descrizione generata automaticamente">
            <a:extLst>
              <a:ext uri="{FF2B5EF4-FFF2-40B4-BE49-F238E27FC236}">
                <a16:creationId xmlns:a16="http://schemas.microsoft.com/office/drawing/2014/main" id="{F2CD7DC0-17D8-1448-B162-5420BBBCF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2" b="-1929"/>
          <a:stretch/>
        </p:blipFill>
        <p:spPr>
          <a:xfrm>
            <a:off x="685165" y="1225296"/>
            <a:ext cx="4342736" cy="308449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9ED4BEC-EAC0-3F4F-9840-50956545C2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3" t="11267" r="42612" b="1238"/>
          <a:stretch/>
        </p:blipFill>
        <p:spPr>
          <a:xfrm>
            <a:off x="5612130" y="178861"/>
            <a:ext cx="6579869" cy="650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1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50DB6B-48C8-460B-83B6-DC2F7432622A}"/>
              </a:ext>
            </a:extLst>
          </p:cNvPr>
          <p:cNvSpPr txBox="1"/>
          <p:nvPr/>
        </p:nvSpPr>
        <p:spPr>
          <a:xfrm>
            <a:off x="703664" y="4125584"/>
            <a:ext cx="4119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REGISTRO DE EVENTOS SIEMPRE DISPONIBLE</a:t>
            </a:r>
          </a:p>
          <a:p>
            <a:pPr algn="ctr"/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Registro de eventos,</a:t>
            </a:r>
          </a:p>
          <a:p>
            <a:pPr algn="ctr"/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gestión de procesos y reactivos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olo 10">
            <a:extLst>
              <a:ext uri="{FF2B5EF4-FFF2-40B4-BE49-F238E27FC236}">
                <a16:creationId xmlns:a16="http://schemas.microsoft.com/office/drawing/2014/main" id="{3864C316-53D1-A34F-BE63-07976A015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431" y="307414"/>
            <a:ext cx="8453327" cy="1325563"/>
          </a:xfrm>
        </p:spPr>
        <p:txBody>
          <a:bodyPr>
            <a:normAutofit/>
          </a:bodyPr>
          <a:lstStyle/>
          <a:p>
            <a:r>
              <a:rPr lang="it-IT" dirty="0"/>
              <a:t>#2</a:t>
            </a:r>
            <a:endParaRPr lang="en-GB" dirty="0"/>
          </a:p>
        </p:txBody>
      </p:sp>
      <p:pic>
        <p:nvPicPr>
          <p:cNvPr id="3" name="Immagine 2" descr="Immagine che contiene testo, elettronico, schermo, screenshot&#10;&#10;Descrizione generata automaticamente">
            <a:extLst>
              <a:ext uri="{FF2B5EF4-FFF2-40B4-BE49-F238E27FC236}">
                <a16:creationId xmlns:a16="http://schemas.microsoft.com/office/drawing/2014/main" id="{F2CD7DC0-17D8-1448-B162-5420BBBCF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96" y="1152040"/>
            <a:ext cx="3714232" cy="29013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394B036-387A-E842-991D-6D5C1DC186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65" r="19418" b="39765"/>
          <a:stretch/>
        </p:blipFill>
        <p:spPr>
          <a:xfrm>
            <a:off x="1591908" y="1632977"/>
            <a:ext cx="2465407" cy="141231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9366743-C85E-EC43-AA31-FB31B088D1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49" r="11768"/>
          <a:stretch/>
        </p:blipFill>
        <p:spPr>
          <a:xfrm>
            <a:off x="5817440" y="182880"/>
            <a:ext cx="6385989" cy="650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17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50DB6B-48C8-460B-83B6-DC2F7432622A}"/>
              </a:ext>
            </a:extLst>
          </p:cNvPr>
          <p:cNvSpPr txBox="1"/>
          <p:nvPr/>
        </p:nvSpPr>
        <p:spPr>
          <a:xfrm>
            <a:off x="6652975" y="3694151"/>
            <a:ext cx="51480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TRAZABILIDAD DESDE EL </a:t>
            </a:r>
            <a:r>
              <a:rPr lang="es-A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QUIROFANO</a:t>
            </a:r>
            <a:endParaRPr lang="es-A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Reciba notificaciones en tiempo real de la actividad de recolección de muestras en el quirófano.</a:t>
            </a:r>
          </a:p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Control desde Quirófano</a:t>
            </a:r>
          </a:p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a Patología Anatómica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olo 10">
            <a:extLst>
              <a:ext uri="{FF2B5EF4-FFF2-40B4-BE49-F238E27FC236}">
                <a16:creationId xmlns:a16="http://schemas.microsoft.com/office/drawing/2014/main" id="{3864C316-53D1-A34F-BE63-07976A015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388" y="310365"/>
            <a:ext cx="8333126" cy="1325563"/>
          </a:xfrm>
        </p:spPr>
        <p:txBody>
          <a:bodyPr>
            <a:normAutofit/>
          </a:bodyPr>
          <a:lstStyle/>
          <a:p>
            <a:r>
              <a:rPr lang="it-IT" dirty="0"/>
              <a:t>#3</a:t>
            </a:r>
            <a:endParaRPr lang="en-GB" dirty="0"/>
          </a:p>
        </p:txBody>
      </p:sp>
      <p:pic>
        <p:nvPicPr>
          <p:cNvPr id="3" name="Immagine 2" descr="Immagine che contiene testo, elettronico, schermo, screenshot&#10;&#10;Descrizione generata automaticamente">
            <a:extLst>
              <a:ext uri="{FF2B5EF4-FFF2-40B4-BE49-F238E27FC236}">
                <a16:creationId xmlns:a16="http://schemas.microsoft.com/office/drawing/2014/main" id="{F2CD7DC0-17D8-1448-B162-5420BBBCF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450" y="1473398"/>
            <a:ext cx="2951956" cy="230586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394B036-387A-E842-991D-6D5C1DC186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65" r="19418" b="39765"/>
          <a:stretch/>
        </p:blipFill>
        <p:spPr>
          <a:xfrm>
            <a:off x="8404963" y="1862635"/>
            <a:ext cx="1959429" cy="112246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51ACF3F-5297-AF48-BAFD-C860D97AF5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" r="6449" b="213"/>
          <a:stretch/>
        </p:blipFill>
        <p:spPr>
          <a:xfrm>
            <a:off x="1" y="3324179"/>
            <a:ext cx="6459186" cy="337381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60B5718-F0CC-3C49-A24B-64B3169D4B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52" r="5884" b="3107"/>
          <a:stretch/>
        </p:blipFill>
        <p:spPr>
          <a:xfrm>
            <a:off x="1" y="171433"/>
            <a:ext cx="6459186" cy="326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60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CDFA9F58-8DFE-4582-8C9E-817376760907}"/>
              </a:ext>
            </a:extLst>
          </p:cNvPr>
          <p:cNvSpPr txBox="1">
            <a:spLocks/>
          </p:cNvSpPr>
          <p:nvPr/>
        </p:nvSpPr>
        <p:spPr>
          <a:xfrm>
            <a:off x="1522476" y="345182"/>
            <a:ext cx="9144000" cy="690563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/>
          <a:lstStyle>
            <a:lvl1pPr marL="0" marR="0" indent="0" algn="l" defTabSz="410751" rtl="0" eaLnBrk="1" latinLnBrk="0" hangingPunct="1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1pPr>
            <a:lvl2pPr marL="0" marR="0" indent="160729" algn="l" defTabSz="410751" rtl="0" eaLnBrk="1" latinLnBrk="0" hangingPunct="1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2pPr>
            <a:lvl3pPr marL="0" marR="0" indent="321457" algn="l" defTabSz="410751" rtl="0" eaLnBrk="1" latinLnBrk="0" hangingPunct="1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3pPr>
            <a:lvl4pPr marL="0" marR="0" indent="482186" algn="l" defTabSz="410751" rtl="0" eaLnBrk="1" latinLnBrk="0" hangingPunct="1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4pPr>
            <a:lvl5pPr marL="0" marR="0" indent="642915" algn="l" defTabSz="410751" rtl="0" eaLnBrk="1" latinLnBrk="0" hangingPunct="1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5pPr>
            <a:lvl6pPr marL="0" marR="0" indent="803643" algn="l" defTabSz="410751" rtl="0" eaLnBrk="1" latinLnBrk="0" hangingPunct="1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66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6pPr>
            <a:lvl7pPr marL="0" marR="0" indent="964372" algn="l" defTabSz="410751" rtl="0" eaLnBrk="1" latinLnBrk="0" hangingPunct="1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66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7pPr>
            <a:lvl8pPr marL="0" marR="0" indent="1125101" algn="l" defTabSz="410751" rtl="0" eaLnBrk="1" latinLnBrk="0" hangingPunct="1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66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8pPr>
            <a:lvl9pPr marL="0" marR="0" indent="1285829" algn="l" defTabSz="410751" rtl="0" eaLnBrk="1" latinLnBrk="0" hangingPunct="1">
              <a:lnSpc>
                <a:spcPct val="100000"/>
              </a:lnSpc>
              <a:spcBef>
                <a:spcPts val="2109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66" b="0" i="0" u="none" strike="noStrike" cap="none" spc="0" baseline="0">
                <a:ln>
                  <a:noFill/>
                </a:ln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9pPr>
          </a:lstStyle>
          <a:p>
            <a:pPr algn="ctr"/>
            <a:r>
              <a:rPr lang="it-IT" sz="3600" b="1" kern="0" dirty="0">
                <a:solidFill>
                  <a:srgbClr val="64C2C8"/>
                </a:solidFill>
                <a:latin typeface="Myriad Pro"/>
              </a:rPr>
              <a:t> MIlestone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25142B4-24B1-44EF-B9CD-43768F2E9A4D}"/>
              </a:ext>
            </a:extLst>
          </p:cNvPr>
          <p:cNvSpPr/>
          <p:nvPr/>
        </p:nvSpPr>
        <p:spPr>
          <a:xfrm>
            <a:off x="310896" y="920502"/>
            <a:ext cx="11567160" cy="87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hangingPunct="0">
              <a:lnSpc>
                <a:spcPct val="150000"/>
              </a:lnSpc>
              <a:spcBef>
                <a:spcPts val="2109"/>
              </a:spcBef>
            </a:pPr>
            <a:r>
              <a:rPr lang="es-AR" kern="0" dirty="0">
                <a:solidFill>
                  <a:srgbClr val="1E1E1C"/>
                </a:solidFill>
                <a:latin typeface="Myriad Pro"/>
                <a:sym typeface="Avenir Next"/>
              </a:rPr>
              <a:t>Nuestro grupo de profesionales en Milestone estudia cada nuevo proyecto, desde los dibujos hasta el prototipo final, llegando a la etapa final en la que los productos están listos para los laboratorios.</a:t>
            </a:r>
            <a:endParaRPr lang="en-GB" kern="0" dirty="0">
              <a:solidFill>
                <a:srgbClr val="7A7A7A"/>
              </a:solidFill>
              <a:latin typeface="Arial"/>
              <a:sym typeface="Avenir Next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E31D575-A090-DE45-30A9-45573C694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6" y="2362468"/>
            <a:ext cx="11567160" cy="28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01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D3A4798-916D-4C62-B280-9B9783D4B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509" r="7320" b="74924"/>
          <a:stretch/>
        </p:blipFill>
        <p:spPr>
          <a:xfrm>
            <a:off x="8278171" y="1453393"/>
            <a:ext cx="2270647" cy="208203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D6563D0-A313-4A4E-8FE7-84A628E01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71" r="15175"/>
          <a:stretch/>
        </p:blipFill>
        <p:spPr>
          <a:xfrm>
            <a:off x="4907" y="187478"/>
            <a:ext cx="7121380" cy="647849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BEF7D1E-8740-442A-A630-6A0D800FA63D}"/>
              </a:ext>
            </a:extLst>
          </p:cNvPr>
          <p:cNvSpPr txBox="1"/>
          <p:nvPr/>
        </p:nvSpPr>
        <p:spPr>
          <a:xfrm>
            <a:off x="6936779" y="3915371"/>
            <a:ext cx="49534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NOTIFICACIONES POR CORREO ELECTRÓNICO, LLAMADA TELEFÓNICA, SMS, WHATSAPP</a:t>
            </a:r>
          </a:p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Reciba una notificación instantánea </a:t>
            </a:r>
          </a:p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en caso de alarma </a:t>
            </a:r>
          </a:p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o acontecimientos inesperados.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olo 10">
            <a:extLst>
              <a:ext uri="{FF2B5EF4-FFF2-40B4-BE49-F238E27FC236}">
                <a16:creationId xmlns:a16="http://schemas.microsoft.com/office/drawing/2014/main" id="{AF919A8B-D7C3-3E41-8E40-5999DBE0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8171" y="298935"/>
            <a:ext cx="1929520" cy="1325563"/>
          </a:xfrm>
        </p:spPr>
        <p:txBody>
          <a:bodyPr>
            <a:normAutofit/>
          </a:bodyPr>
          <a:lstStyle/>
          <a:p>
            <a:r>
              <a:rPr lang="it-IT" dirty="0"/>
              <a:t>#4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887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134E0D4-3A88-4A28-B158-F389398CA0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1" t="10735" r="37374" b="29399"/>
          <a:stretch/>
        </p:blipFill>
        <p:spPr>
          <a:xfrm>
            <a:off x="5486400" y="192979"/>
            <a:ext cx="6762751" cy="650031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740210C-39ED-4144-B40A-930A2A01F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045" y="2049522"/>
            <a:ext cx="1593643" cy="147537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47E819A-A891-4503-B21A-B900A5F75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67094" y="2942947"/>
            <a:ext cx="1268739" cy="813850"/>
          </a:xfrm>
          <a:prstGeom prst="rect">
            <a:avLst/>
          </a:prstGeom>
        </p:spPr>
      </p:pic>
      <p:sp>
        <p:nvSpPr>
          <p:cNvPr id="10" name="Titolo 10">
            <a:extLst>
              <a:ext uri="{FF2B5EF4-FFF2-40B4-BE49-F238E27FC236}">
                <a16:creationId xmlns:a16="http://schemas.microsoft.com/office/drawing/2014/main" id="{16A44676-7CB3-BF40-8001-8C3870539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045" y="307414"/>
            <a:ext cx="8253714" cy="1325563"/>
          </a:xfrm>
        </p:spPr>
        <p:txBody>
          <a:bodyPr>
            <a:normAutofit/>
          </a:bodyPr>
          <a:lstStyle/>
          <a:p>
            <a:r>
              <a:rPr lang="it-IT" dirty="0"/>
              <a:t>#5</a:t>
            </a:r>
            <a:endParaRPr lang="en-GB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E822885-E253-C54F-A6B8-3FF9E91827CF}"/>
              </a:ext>
            </a:extLst>
          </p:cNvPr>
          <p:cNvSpPr txBox="1"/>
          <p:nvPr/>
        </p:nvSpPr>
        <p:spPr>
          <a:xfrm>
            <a:off x="442407" y="4315589"/>
            <a:ext cx="51746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TRAZABILIDAD DE LOS </a:t>
            </a:r>
            <a:r>
              <a:rPr lang="es-A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CASSETTES</a:t>
            </a:r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 DURANTE EL PROCESAMIENTO</a:t>
            </a:r>
          </a:p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Los detalles del protocolo de procesamiento de tejidos y toda la información de datos están</a:t>
            </a:r>
          </a:p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recopilados y almacenados automáticamente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98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91AFCD0A-C040-4896-BD8C-E8EC917FD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2"/>
          <a:stretch/>
        </p:blipFill>
        <p:spPr>
          <a:xfrm>
            <a:off x="0" y="173540"/>
            <a:ext cx="5945203" cy="325546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FE87E5C8-607B-45B9-AE78-2ABD97D27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060741" y="1494675"/>
            <a:ext cx="815123" cy="782305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9924D88C-45BC-48A8-AFEF-E9DE2C76F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261989"/>
            <a:ext cx="5945203" cy="342247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AC31688-427D-4B0D-A4B3-68301CFA3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344" y="2238406"/>
            <a:ext cx="1980766" cy="956334"/>
          </a:xfrm>
          <a:prstGeom prst="rect">
            <a:avLst/>
          </a:prstGeom>
          <a:ln>
            <a:solidFill>
              <a:srgbClr val="64C2C8"/>
            </a:solidFill>
          </a:ln>
        </p:spPr>
      </p:pic>
      <p:sp>
        <p:nvSpPr>
          <p:cNvPr id="9" name="Titolo 10">
            <a:extLst>
              <a:ext uri="{FF2B5EF4-FFF2-40B4-BE49-F238E27FC236}">
                <a16:creationId xmlns:a16="http://schemas.microsoft.com/office/drawing/2014/main" id="{4369B857-E1B7-FC40-945B-2FD361C4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1079" y="349617"/>
            <a:ext cx="1330841" cy="1325563"/>
          </a:xfrm>
        </p:spPr>
        <p:txBody>
          <a:bodyPr>
            <a:normAutofit/>
          </a:bodyPr>
          <a:lstStyle/>
          <a:p>
            <a:r>
              <a:rPr lang="en-GB" dirty="0"/>
              <a:t>#6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ADD78C1-4BA5-524E-8FFA-4514823C2231}"/>
              </a:ext>
            </a:extLst>
          </p:cNvPr>
          <p:cNvSpPr txBox="1"/>
          <p:nvPr/>
        </p:nvSpPr>
        <p:spPr>
          <a:xfrm>
            <a:off x="6743013" y="3808648"/>
            <a:ext cx="49534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TABLERO PARA ACTUACIONES EN TIEMPO REAL</a:t>
            </a:r>
          </a:p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Los operadores pueden monitorear el estado y el rendimiento de las unidades o descargar informes en tiempo real.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920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EF535B-4670-42FA-B7FC-7B86A2DA4D37}"/>
              </a:ext>
            </a:extLst>
          </p:cNvPr>
          <p:cNvSpPr txBox="1"/>
          <p:nvPr/>
        </p:nvSpPr>
        <p:spPr>
          <a:xfrm>
            <a:off x="2096751" y="375705"/>
            <a:ext cx="7787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64C2C8"/>
                </a:solidFill>
                <a:latin typeface="Arial Black" panose="020B0A04020102020204" pitchFamily="34" charset="0"/>
              </a:rPr>
              <a:t>Cómo funciona MileWATCH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A92D30F-5D8D-4DAF-810B-B72C64B66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682" y="4250275"/>
            <a:ext cx="628416" cy="29542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1F965A9-E457-486B-9477-89CDFDEB1C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82" y="2571524"/>
            <a:ext cx="952612" cy="97438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BE7AC14-B3E2-4A13-9966-BDA87E5E0A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59" y="3551486"/>
            <a:ext cx="1066926" cy="53890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B40F30D-E8A1-4402-9B03-8B6034B517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588" r="8160" b="1323"/>
          <a:stretch/>
        </p:blipFill>
        <p:spPr>
          <a:xfrm>
            <a:off x="1435935" y="2909646"/>
            <a:ext cx="709375" cy="38219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BADD6D3-B700-4363-B822-885B586FE89D}"/>
              </a:ext>
            </a:extLst>
          </p:cNvPr>
          <p:cNvSpPr txBox="1"/>
          <p:nvPr/>
        </p:nvSpPr>
        <p:spPr>
          <a:xfrm>
            <a:off x="3976773" y="829651"/>
            <a:ext cx="363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 Black" panose="020B0A04020102020204" pitchFamily="34" charset="0"/>
              </a:rPr>
              <a:t>Tiempo real de proceso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341D87C8-6D5A-4842-872B-C403C1CF5C7A}"/>
              </a:ext>
            </a:extLst>
          </p:cNvPr>
          <p:cNvGrpSpPr/>
          <p:nvPr/>
        </p:nvGrpSpPr>
        <p:grpSpPr>
          <a:xfrm>
            <a:off x="2145308" y="1162565"/>
            <a:ext cx="7196735" cy="4258550"/>
            <a:chOff x="1950313" y="1299724"/>
            <a:chExt cx="6138772" cy="3841369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5F7C613F-290B-4DCC-92D0-8089F865D78E}"/>
                </a:ext>
              </a:extLst>
            </p:cNvPr>
            <p:cNvGrpSpPr/>
            <p:nvPr/>
          </p:nvGrpSpPr>
          <p:grpSpPr>
            <a:xfrm>
              <a:off x="1950313" y="1299724"/>
              <a:ext cx="6138772" cy="3841369"/>
              <a:chOff x="2043936" y="1294774"/>
              <a:chExt cx="6138772" cy="3841369"/>
            </a:xfrm>
          </p:grpSpPr>
          <p:pic>
            <p:nvPicPr>
              <p:cNvPr id="27" name="Immagine 26" descr="Immagine che contiene screenshot&#10;&#10;Descrizione generata automaticamente">
                <a:extLst>
                  <a:ext uri="{FF2B5EF4-FFF2-40B4-BE49-F238E27FC236}">
                    <a16:creationId xmlns:a16="http://schemas.microsoft.com/office/drawing/2014/main" id="{ED47FE6D-C9FC-458D-AF53-D866482A40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532" t="25900" r="22307" b="7043"/>
              <a:stretch/>
            </p:blipFill>
            <p:spPr>
              <a:xfrm>
                <a:off x="2043936" y="1837814"/>
                <a:ext cx="6138772" cy="3298329"/>
              </a:xfrm>
              <a:prstGeom prst="rect">
                <a:avLst/>
              </a:prstGeom>
            </p:spPr>
          </p:pic>
          <p:pic>
            <p:nvPicPr>
              <p:cNvPr id="28" name="Immagine 27" descr="Immagine che contiene screenshot&#10;&#10;Descrizione generata automaticamente">
                <a:extLst>
                  <a:ext uri="{FF2B5EF4-FFF2-40B4-BE49-F238E27FC236}">
                    <a16:creationId xmlns:a16="http://schemas.microsoft.com/office/drawing/2014/main" id="{6CA0DDE5-05BC-40E9-BD99-E90F509681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1191" r="78289" b="77324"/>
              <a:stretch/>
            </p:blipFill>
            <p:spPr>
              <a:xfrm>
                <a:off x="3939714" y="1294774"/>
                <a:ext cx="2077296" cy="564928"/>
              </a:xfrm>
              <a:prstGeom prst="rect">
                <a:avLst/>
              </a:prstGeom>
            </p:spPr>
          </p:pic>
        </p:grp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F3E93077-6B28-4B15-AD3B-55E518973F97}"/>
                </a:ext>
              </a:extLst>
            </p:cNvPr>
            <p:cNvSpPr txBox="1"/>
            <p:nvPr/>
          </p:nvSpPr>
          <p:spPr>
            <a:xfrm>
              <a:off x="3512542" y="4815598"/>
              <a:ext cx="4098314" cy="2498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process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	            Processing             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Processed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32A4C2F2-53B2-4B09-8F8A-28761684ED1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773" y="5445407"/>
            <a:ext cx="903709" cy="106849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90751848-784A-4408-A372-82EE2DF6762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365" r="76863" b="52359"/>
          <a:stretch/>
        </p:blipFill>
        <p:spPr>
          <a:xfrm>
            <a:off x="5248526" y="5460922"/>
            <a:ext cx="1035288" cy="1123277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CBDC828D-1C64-46A8-988B-779CFF9F3668}"/>
              </a:ext>
            </a:extLst>
          </p:cNvPr>
          <p:cNvGrpSpPr/>
          <p:nvPr/>
        </p:nvGrpSpPr>
        <p:grpSpPr>
          <a:xfrm>
            <a:off x="6586574" y="5488413"/>
            <a:ext cx="1303311" cy="982479"/>
            <a:chOff x="3963840" y="1898735"/>
            <a:chExt cx="3898613" cy="3053855"/>
          </a:xfrm>
        </p:grpSpPr>
        <p:pic>
          <p:nvPicPr>
            <p:cNvPr id="18" name="Picture 2" descr="HistoDream EW">
              <a:extLst>
                <a:ext uri="{FF2B5EF4-FFF2-40B4-BE49-F238E27FC236}">
                  <a16:creationId xmlns:a16="http://schemas.microsoft.com/office/drawing/2014/main" id="{0FA903D7-9965-4DA9-9891-45745EC642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3840" y="1898735"/>
              <a:ext cx="3898613" cy="305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MacroPATH">
              <a:extLst>
                <a:ext uri="{FF2B5EF4-FFF2-40B4-BE49-F238E27FC236}">
                  <a16:creationId xmlns:a16="http://schemas.microsoft.com/office/drawing/2014/main" id="{20169A6F-5B1D-489E-9127-9AC12B484E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338" t="50993" r="34222" b="38984"/>
            <a:stretch/>
          </p:blipFill>
          <p:spPr bwMode="auto">
            <a:xfrm>
              <a:off x="4572365" y="2351543"/>
              <a:ext cx="548536" cy="2689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20" name="Immagine 19" descr="Immagine che contiene soffitto, persona, interni, parete&#10;&#10;Descrizione generata automaticamente">
            <a:extLst>
              <a:ext uri="{FF2B5EF4-FFF2-40B4-BE49-F238E27FC236}">
                <a16:creationId xmlns:a16="http://schemas.microsoft.com/office/drawing/2014/main" id="{6D90EE23-2D17-417E-A7E6-9AD74BEB6B6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4" r="2400"/>
          <a:stretch/>
        </p:blipFill>
        <p:spPr>
          <a:xfrm>
            <a:off x="8086510" y="1028511"/>
            <a:ext cx="3638008" cy="2400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6870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C45CA68-57D4-4268-B917-794061D46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288" y="2290226"/>
            <a:ext cx="1365376" cy="1138773"/>
          </a:xfrm>
          <a:prstGeom prst="rect">
            <a:avLst/>
          </a:prstGeom>
        </p:spPr>
      </p:pic>
      <p:sp>
        <p:nvSpPr>
          <p:cNvPr id="10" name="Titolo 10">
            <a:extLst>
              <a:ext uri="{FF2B5EF4-FFF2-40B4-BE49-F238E27FC236}">
                <a16:creationId xmlns:a16="http://schemas.microsoft.com/office/drawing/2014/main" id="{66AFE844-48D0-4E45-89A9-17F3168D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023" y="519197"/>
            <a:ext cx="8249111" cy="1325563"/>
          </a:xfrm>
        </p:spPr>
        <p:txBody>
          <a:bodyPr>
            <a:normAutofit/>
          </a:bodyPr>
          <a:lstStyle/>
          <a:p>
            <a:r>
              <a:rPr lang="it-IT" dirty="0"/>
              <a:t>#7</a:t>
            </a:r>
            <a:endParaRPr lang="en-GB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11A7884-784E-6E4A-9703-0393817ED3CF}"/>
              </a:ext>
            </a:extLst>
          </p:cNvPr>
          <p:cNvSpPr txBox="1"/>
          <p:nvPr/>
        </p:nvSpPr>
        <p:spPr>
          <a:xfrm>
            <a:off x="495401" y="3874465"/>
            <a:ext cx="44336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ORDENAR DOCUMENTACIÓN </a:t>
            </a:r>
          </a:p>
          <a:p>
            <a:pPr algn="ctr"/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POR ID DE PACIENTE-CASO</a:t>
            </a:r>
          </a:p>
          <a:p>
            <a:pPr algn="ctr"/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Recupera fácilmente toda la información relacionada con </a:t>
            </a:r>
          </a:p>
          <a:p>
            <a:pPr algn="ctr"/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una única identificación de casete/ID caso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 descr="Immagine che contiene testo, interni, ingombro&#10;&#10;Descrizione generata automaticamente">
            <a:extLst>
              <a:ext uri="{FF2B5EF4-FFF2-40B4-BE49-F238E27FC236}">
                <a16:creationId xmlns:a16="http://schemas.microsoft.com/office/drawing/2014/main" id="{A460DD86-96E7-E14A-9ED0-5A98A72E50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7" r="14619"/>
          <a:stretch/>
        </p:blipFill>
        <p:spPr>
          <a:xfrm>
            <a:off x="5566410" y="178382"/>
            <a:ext cx="6636575" cy="65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55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00BC7F3-38B4-42F2-99D4-E583896D1D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99" t="469" r="14242" b="-469"/>
          <a:stretch/>
        </p:blipFill>
        <p:spPr>
          <a:xfrm>
            <a:off x="5742265" y="182880"/>
            <a:ext cx="6449734" cy="654812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CA28C1D-5222-4F4E-8388-7B3ADF902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682" y="2101758"/>
            <a:ext cx="879530" cy="1229712"/>
          </a:xfrm>
          <a:prstGeom prst="rect">
            <a:avLst/>
          </a:prstGeom>
        </p:spPr>
      </p:pic>
      <p:sp>
        <p:nvSpPr>
          <p:cNvPr id="8" name="Titolo 10">
            <a:extLst>
              <a:ext uri="{FF2B5EF4-FFF2-40B4-BE49-F238E27FC236}">
                <a16:creationId xmlns:a16="http://schemas.microsoft.com/office/drawing/2014/main" id="{7DDFA16F-5E3A-BD4A-BAFF-A9B50024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455" y="519197"/>
            <a:ext cx="8221679" cy="1325563"/>
          </a:xfrm>
        </p:spPr>
        <p:txBody>
          <a:bodyPr>
            <a:normAutofit/>
          </a:bodyPr>
          <a:lstStyle/>
          <a:p>
            <a:r>
              <a:rPr lang="it-IT" dirty="0"/>
              <a:t>#8</a:t>
            </a:r>
            <a:endParaRPr lang="en-GB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A5E6780-7382-B34D-B55E-CF8144238B49}"/>
              </a:ext>
            </a:extLst>
          </p:cNvPr>
          <p:cNvSpPr txBox="1"/>
          <p:nvPr/>
        </p:nvSpPr>
        <p:spPr>
          <a:xfrm>
            <a:off x="300761" y="3881185"/>
            <a:ext cx="49553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INTEGRACIÓN ENTRE UNIDADES DE LABORATORIO Y LIS</a:t>
            </a:r>
          </a:p>
          <a:p>
            <a:pPr algn="ctr"/>
            <a:r>
              <a:rPr 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MileWATCH</a:t>
            </a:r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es el enlace entre las unidades Milestone y el Sistema de información de laboratorio (LIS)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262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6FBCB9-4325-4334-9989-9DFB679643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9056" y="1673352"/>
            <a:ext cx="7848600" cy="4370832"/>
          </a:xfrm>
        </p:spPr>
        <p:txBody>
          <a:bodyPr>
            <a:normAutofit fontScale="77500" lnSpcReduction="20000"/>
          </a:bodyPr>
          <a:lstStyle/>
          <a:p>
            <a:pPr algn="l" rtl="0"/>
            <a:r>
              <a:rPr lang="es-AR" sz="1800" dirty="0">
                <a:latin typeface="Myriad Pro"/>
                <a:ea typeface="ヒラギノ角ゴ Pro W3" charset="-128"/>
                <a:cs typeface="Calibri Light" panose="020F0302020204030204" pitchFamily="34" charset="0"/>
              </a:rPr>
              <a:t>Somos la segunda Clinica más grande de Israel.</a:t>
            </a:r>
          </a:p>
          <a:p>
            <a:pPr algn="l" rtl="0"/>
            <a:r>
              <a:rPr lang="es-AR" sz="1800" dirty="0">
                <a:latin typeface="Myriad Pro"/>
                <a:ea typeface="ヒラギノ角ゴ Pro W3" charset="-128"/>
                <a:cs typeface="Calibri Light" panose="020F0302020204030204" pitchFamily="34" charset="0"/>
              </a:rPr>
              <a:t>126.000 pacientes</a:t>
            </a:r>
          </a:p>
          <a:p>
            <a:pPr algn="l" rtl="0"/>
            <a:r>
              <a:rPr lang="es-AR" sz="1800" dirty="0">
                <a:latin typeface="Myriad Pro"/>
                <a:ea typeface="ヒラギノ角ゴ Pro W3" charset="-128"/>
                <a:cs typeface="Calibri Light" panose="020F0302020204030204" pitchFamily="34" charset="0"/>
              </a:rPr>
              <a:t>177.000 muestras</a:t>
            </a:r>
          </a:p>
          <a:p>
            <a:pPr algn="l" rtl="0"/>
            <a:r>
              <a:rPr lang="es-AR" sz="1800" dirty="0">
                <a:latin typeface="Myriad Pro"/>
                <a:ea typeface="ヒラギノ角ゴ Pro W3" charset="-128"/>
                <a:cs typeface="Calibri Light" panose="020F0302020204030204" pitchFamily="34" charset="0"/>
              </a:rPr>
              <a:t>263.000 bloques </a:t>
            </a:r>
          </a:p>
          <a:p>
            <a:pPr algn="l" rtl="0"/>
            <a:r>
              <a:rPr lang="es-AR" sz="1800" dirty="0">
                <a:latin typeface="Myriad Pro"/>
                <a:ea typeface="ヒラギノ角ゴ Pro W3" charset="-128"/>
                <a:cs typeface="Calibri Light" panose="020F0302020204030204" pitchFamily="34" charset="0"/>
              </a:rPr>
              <a:t>445.000 diapositivas</a:t>
            </a:r>
          </a:p>
          <a:p>
            <a:pPr algn="l" rtl="0"/>
            <a:endParaRPr lang="es-AR" sz="1800" dirty="0">
              <a:latin typeface="Myriad Pro"/>
              <a:ea typeface="ヒラギノ角ゴ Pro W3" charset="-128"/>
              <a:cs typeface="Calibri Light" panose="020F0302020204030204" pitchFamily="34" charset="0"/>
            </a:endParaRPr>
          </a:p>
          <a:p>
            <a:pPr algn="l" rtl="0"/>
            <a:endParaRPr lang="es-AR" sz="1800" dirty="0">
              <a:latin typeface="Myriad Pro"/>
              <a:ea typeface="ヒラギノ角ゴ Pro W3" charset="-128"/>
              <a:cs typeface="Calibri Light" panose="020F0302020204030204" pitchFamily="34" charset="0"/>
            </a:endParaRPr>
          </a:p>
          <a:p>
            <a:pPr algn="l" rtl="0"/>
            <a:r>
              <a:rPr lang="es-AR" sz="1800" dirty="0">
                <a:latin typeface="Myriad Pro"/>
                <a:ea typeface="ヒラギノ角ゴ Pro W3" charset="-128"/>
                <a:cs typeface="Calibri Light" panose="020F0302020204030204" pitchFamily="34" charset="0"/>
              </a:rPr>
              <a:t>Nuestro objetivo es asegurarnos de que todas las muestras se manipulen de la forma más segura desde el momento en que se recogen en las clínicas hasta el resultado final: </a:t>
            </a:r>
          </a:p>
          <a:p>
            <a:pPr algn="l" rtl="0"/>
            <a:endParaRPr lang="es-AR" sz="1800" dirty="0">
              <a:latin typeface="Myriad Pro"/>
              <a:ea typeface="ヒラギノ角ゴ Pro W3" charset="-128"/>
              <a:cs typeface="Calibri Light" panose="020F0302020204030204" pitchFamily="34" charset="0"/>
            </a:endParaRPr>
          </a:p>
          <a:p>
            <a:pPr algn="l" rtl="0"/>
            <a:r>
              <a:rPr lang="es-AR" sz="1800" dirty="0">
                <a:latin typeface="Myriad Pro"/>
                <a:ea typeface="ヒラギノ角ゴ Pro W3" charset="-128"/>
                <a:cs typeface="Calibri Light" panose="020F0302020204030204" pitchFamily="34" charset="0"/>
              </a:rPr>
              <a:t>Colección de muestras</a:t>
            </a:r>
          </a:p>
          <a:p>
            <a:pPr algn="l" rtl="0"/>
            <a:r>
              <a:rPr lang="es-AR" sz="1800" dirty="0">
                <a:latin typeface="Myriad Pro"/>
                <a:ea typeface="ヒラギノ角ゴ Pro W3" charset="-128"/>
                <a:cs typeface="Calibri Light" panose="020F0302020204030204" pitchFamily="34" charset="0"/>
              </a:rPr>
              <a:t>Transporte</a:t>
            </a:r>
          </a:p>
          <a:p>
            <a:pPr algn="l" rtl="0"/>
            <a:r>
              <a:rPr lang="es-AR" sz="1800" dirty="0">
                <a:latin typeface="Myriad Pro"/>
                <a:ea typeface="ヒラギノ角ゴ Pro W3" charset="-128"/>
                <a:cs typeface="Calibri Light" panose="020F0302020204030204" pitchFamily="34" charset="0"/>
              </a:rPr>
              <a:t>Grabación de muestra</a:t>
            </a:r>
          </a:p>
          <a:p>
            <a:pPr algn="l" rtl="0"/>
            <a:r>
              <a:rPr lang="es-AR" sz="1800" dirty="0">
                <a:latin typeface="Myriad Pro"/>
                <a:ea typeface="ヒラギノ角ゴ Pro W3" charset="-128"/>
                <a:cs typeface="Calibri Light" panose="020F0302020204030204" pitchFamily="34" charset="0"/>
              </a:rPr>
              <a:t>Tallado y Procesamiento (Fijación y Descalcificación)</a:t>
            </a:r>
          </a:p>
          <a:p>
            <a:pPr algn="l" rtl="0"/>
            <a:r>
              <a:rPr lang="es-AR" sz="1800" dirty="0">
                <a:latin typeface="Myriad Pro"/>
                <a:ea typeface="ヒラギノ角ゴ Pro W3" charset="-128"/>
                <a:cs typeface="Calibri Light" panose="020F0302020204030204" pitchFamily="34" charset="0"/>
              </a:rPr>
              <a:t>Incrustación y corte</a:t>
            </a:r>
          </a:p>
          <a:p>
            <a:pPr algn="l" rtl="0"/>
            <a:r>
              <a:rPr lang="es-AR" sz="1800" dirty="0">
                <a:latin typeface="Myriad Pro"/>
                <a:ea typeface="ヒラギノ角ゴ Pro W3" charset="-128"/>
                <a:cs typeface="Calibri Light" panose="020F0302020204030204" pitchFamily="34" charset="0"/>
              </a:rPr>
              <a:t>Distribución de diapositivas a los Patólogos.</a:t>
            </a:r>
            <a:endParaRPr lang="he-IL" sz="1800" dirty="0">
              <a:latin typeface="Myriad Pro"/>
              <a:ea typeface="ヒラギノ角ゴ Pro W3" charset="-128"/>
              <a:cs typeface="Calibri Light" panose="020F0302020204030204" pitchFamily="34" charset="0"/>
            </a:endParaRPr>
          </a:p>
          <a:p>
            <a:pPr marL="457200" lvl="1" indent="0">
              <a:buNone/>
            </a:pPr>
            <a:endParaRPr lang="he-IL" sz="1800" dirty="0">
              <a:latin typeface="Myriad Pro"/>
              <a:ea typeface="ヒラギノ角ゴ Pro W3" charset="-128"/>
              <a:cs typeface="Calibri Light" panose="020F0302020204030204" pitchFamily="34" charset="0"/>
            </a:endParaRPr>
          </a:p>
          <a:p>
            <a:pPr algn="l" rtl="0"/>
            <a:endParaRPr lang="he-IL" sz="1800" dirty="0">
              <a:solidFill>
                <a:schemeClr val="bg1">
                  <a:lumMod val="65000"/>
                </a:schemeClr>
              </a:solidFill>
              <a:latin typeface="Myriad Pro"/>
              <a:ea typeface="MS PGothic" pitchFamily="34" charset="-128"/>
            </a:endParaRPr>
          </a:p>
          <a:p>
            <a:pPr algn="l" rtl="0"/>
            <a:endParaRPr lang="he-IL" sz="1800" dirty="0">
              <a:solidFill>
                <a:schemeClr val="bg1">
                  <a:lumMod val="65000"/>
                </a:schemeClr>
              </a:solidFill>
              <a:latin typeface="Myriad Pro"/>
              <a:ea typeface="MS PGothic" pitchFamily="34" charset="-128"/>
            </a:endParaRPr>
          </a:p>
          <a:p>
            <a:pPr algn="l" rtl="0"/>
            <a:endParaRPr lang="he-IL" sz="3200" dirty="0">
              <a:latin typeface="Myriad Pr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9869C7-E2F8-4B35-B338-B4A53FF54E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0"/>
          <a:stretch/>
        </p:blipFill>
        <p:spPr>
          <a:xfrm>
            <a:off x="8976359" y="1673352"/>
            <a:ext cx="2219895" cy="404157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C9CF669-6A3A-4E45-80C6-579B7D786E99}"/>
              </a:ext>
            </a:extLst>
          </p:cNvPr>
          <p:cNvSpPr txBox="1">
            <a:spLocks noChangeArrowheads="1"/>
          </p:cNvSpPr>
          <p:nvPr/>
        </p:nvSpPr>
        <p:spPr>
          <a:xfrm>
            <a:off x="733607" y="366019"/>
            <a:ext cx="11109258" cy="1179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kern="1200" cap="all" baseline="0" dirty="0">
                <a:solidFill>
                  <a:srgbClr val="4D86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it-IT" sz="3200" cap="none" dirty="0" err="1">
                <a:solidFill>
                  <a:srgbClr val="64C2C8"/>
                </a:solidFill>
                <a:latin typeface="Arial Black" panose="020B0A04020102020204" pitchFamily="34" charset="0"/>
              </a:rPr>
              <a:t>Tendencias</a:t>
            </a:r>
            <a:r>
              <a:rPr lang="en-US" altLang="it-IT" sz="3200" cap="none" dirty="0">
                <a:solidFill>
                  <a:srgbClr val="64C2C8"/>
                </a:solidFill>
                <a:latin typeface="Arial Black" panose="020B0A04020102020204" pitchFamily="34" charset="0"/>
              </a:rPr>
              <a:t> </a:t>
            </a:r>
            <a:r>
              <a:rPr lang="en-US" altLang="it-IT" sz="3200" cap="none" dirty="0" err="1">
                <a:solidFill>
                  <a:srgbClr val="64C2C8"/>
                </a:solidFill>
                <a:latin typeface="Arial Black" panose="020B0A04020102020204" pitchFamily="34" charset="0"/>
              </a:rPr>
              <a:t>en</a:t>
            </a:r>
            <a:r>
              <a:rPr lang="en-US" altLang="it-IT" sz="3200" cap="none" dirty="0">
                <a:solidFill>
                  <a:srgbClr val="64C2C8"/>
                </a:solidFill>
                <a:latin typeface="Arial Black" panose="020B0A04020102020204" pitchFamily="34" charset="0"/>
              </a:rPr>
              <a:t> </a:t>
            </a:r>
            <a:r>
              <a:rPr lang="en-US" altLang="it-IT" sz="3200" cap="none" dirty="0" err="1">
                <a:solidFill>
                  <a:srgbClr val="64C2C8"/>
                </a:solidFill>
                <a:latin typeface="Arial Black" panose="020B0A04020102020204" pitchFamily="34" charset="0"/>
              </a:rPr>
              <a:t>el</a:t>
            </a:r>
            <a:r>
              <a:rPr lang="en-US" altLang="it-IT" sz="3200" cap="none" dirty="0">
                <a:solidFill>
                  <a:srgbClr val="64C2C8"/>
                </a:solidFill>
                <a:latin typeface="Arial Black" panose="020B0A04020102020204" pitchFamily="34" charset="0"/>
              </a:rPr>
              <a:t> </a:t>
            </a:r>
            <a:r>
              <a:rPr lang="en-US" altLang="it-IT" sz="3200" cap="none" dirty="0" err="1">
                <a:solidFill>
                  <a:srgbClr val="64C2C8"/>
                </a:solidFill>
                <a:latin typeface="Arial Black" panose="020B0A04020102020204" pitchFamily="34" charset="0"/>
              </a:rPr>
              <a:t>mundo</a:t>
            </a:r>
            <a:r>
              <a:rPr lang="en-US" altLang="it-IT" sz="3200" cap="none" dirty="0">
                <a:solidFill>
                  <a:srgbClr val="64C2C8"/>
                </a:solidFill>
                <a:latin typeface="Arial Black" panose="020B0A04020102020204" pitchFamily="34" charset="0"/>
              </a:rPr>
              <a:t>: Israel </a:t>
            </a:r>
          </a:p>
        </p:txBody>
      </p:sp>
    </p:spTree>
    <p:extLst>
      <p:ext uri="{BB962C8B-B14F-4D97-AF65-F5344CB8AC3E}">
        <p14:creationId xmlns:p14="http://schemas.microsoft.com/office/powerpoint/2010/main" val="4291911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543A46F-EC60-EB44-8711-A5C3199F8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cap="none" dirty="0">
                <a:solidFill>
                  <a:srgbClr val="64C2C8"/>
                </a:solidFill>
                <a:latin typeface="Arial Black" panose="020B0A04020102020204" pitchFamily="34" charset="0"/>
              </a:rPr>
              <a:t>Literatura</a:t>
            </a:r>
            <a:endParaRPr lang="en-GB" sz="3200" cap="none" dirty="0">
              <a:solidFill>
                <a:srgbClr val="64C2C8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7FD0EC47-8CEE-4C28-A2F9-8B5F9253F9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AR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“Seguimiento en Anatomía </a:t>
            </a:r>
            <a:r>
              <a:rPr lang="es-AR" sz="2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Patologíca</a:t>
            </a:r>
            <a:r>
              <a:rPr lang="es-AR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AR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Lirón </a:t>
            </a:r>
            <a:r>
              <a:rPr lang="es-AR" sz="2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Pantanowitz</a:t>
            </a:r>
            <a:r>
              <a:rPr lang="es-AR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*, MD; Alexander C. </a:t>
            </a:r>
            <a:r>
              <a:rPr lang="es-AR" sz="2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Mackinnon</a:t>
            </a:r>
            <a:r>
              <a:rPr lang="es-AR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Jr, MD, PhD; Dr. John H. </a:t>
            </a:r>
            <a:r>
              <a:rPr lang="es-AR" sz="2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Sinard</a:t>
            </a:r>
            <a:endParaRPr lang="es-AR" sz="2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s-AR" sz="2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AR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solución de </a:t>
            </a:r>
            <a:r>
              <a:rPr lang="es-AR" sz="2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traking</a:t>
            </a:r>
            <a:r>
              <a:rPr lang="es-AR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está convirtiendo en una práctica común en AP </a:t>
            </a:r>
          </a:p>
          <a:p>
            <a:pPr marL="0" indent="0">
              <a:lnSpc>
                <a:spcPct val="100000"/>
              </a:lnSpc>
              <a:buNone/>
            </a:pPr>
            <a:endParaRPr lang="es-AR" sz="2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s-AR" sz="2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s-AR" sz="2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AR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*Presidente de la asociación de Patología Digital</a:t>
            </a:r>
            <a:endParaRPr lang="en-US" sz="19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97DE31A-4818-4535-8EB2-13CE5512B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480" y="1761216"/>
            <a:ext cx="5320345" cy="362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159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33E59132-420F-38D3-6CE2-F6A475C1AF06}"/>
              </a:ext>
            </a:extLst>
          </p:cNvPr>
          <p:cNvSpPr txBox="1">
            <a:spLocks/>
          </p:cNvSpPr>
          <p:nvPr/>
        </p:nvSpPr>
        <p:spPr>
          <a:xfrm>
            <a:off x="0" y="5386647"/>
            <a:ext cx="12192000" cy="858982"/>
          </a:xfrm>
          <a:prstGeom prst="rect">
            <a:avLst/>
          </a:prstGeom>
          <a:solidFill>
            <a:srgbClr val="64C2C8">
              <a:alpha val="80000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kern="1200" cap="all" baseline="0" dirty="0">
                <a:solidFill>
                  <a:srgbClr val="4D86A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cap="none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		            </a:t>
            </a:r>
            <a:r>
              <a:rPr lang="en-GB" cap="none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Obrigado</a:t>
            </a:r>
            <a:r>
              <a:rPr lang="en-GB" cap="none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		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AEA0A8-993D-A7D7-FE8D-7C26FF23A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5386647"/>
            <a:ext cx="1101090" cy="11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2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egnaposto contenuto 2"/>
          <p:cNvSpPr>
            <a:spLocks noGrp="1"/>
          </p:cNvSpPr>
          <p:nvPr>
            <p:ph sz="quarter" idx="10"/>
          </p:nvPr>
        </p:nvSpPr>
        <p:spPr>
          <a:xfrm>
            <a:off x="2130552" y="1280159"/>
            <a:ext cx="8510016" cy="5231713"/>
          </a:xfrm>
        </p:spPr>
        <p:txBody>
          <a:bodyPr>
            <a:normAutofit fontScale="85000" lnSpcReduction="10000"/>
          </a:bodyPr>
          <a:lstStyle/>
          <a:p>
            <a:pPr marL="0" indent="0" defTabSz="914400">
              <a:lnSpc>
                <a:spcPct val="160000"/>
              </a:lnSpc>
              <a:spcBef>
                <a:spcPts val="1200"/>
              </a:spcBef>
              <a:spcAft>
                <a:spcPts val="1200"/>
              </a:spcAft>
              <a:buSzPct val="90000"/>
              <a:buNone/>
            </a:pPr>
            <a:r>
              <a:rPr lang="es-AR" sz="2800" b="1" dirty="0">
                <a:solidFill>
                  <a:srgbClr val="0066FF"/>
                </a:solidFill>
                <a:latin typeface="Myriad Pro" pitchFamily="34" charset="0"/>
              </a:rPr>
              <a:t>Mejorar </a:t>
            </a:r>
            <a:r>
              <a:rPr lang="es-AR" sz="2800" dirty="0">
                <a:latin typeface="Myriad Pro" pitchFamily="34" charset="0"/>
              </a:rPr>
              <a:t>la precisión de los resultados de diagnóstico</a:t>
            </a:r>
            <a:endParaRPr lang="en-US" sz="2800" dirty="0">
              <a:latin typeface="Myriad Pro" pitchFamily="34" charset="0"/>
            </a:endParaRPr>
          </a:p>
          <a:p>
            <a:pPr marL="0" indent="0" defTabSz="914400">
              <a:lnSpc>
                <a:spcPct val="160000"/>
              </a:lnSpc>
              <a:spcBef>
                <a:spcPts val="1200"/>
              </a:spcBef>
              <a:spcAft>
                <a:spcPts val="1200"/>
              </a:spcAft>
              <a:buSzPct val="90000"/>
              <a:buNone/>
            </a:pPr>
            <a:r>
              <a:rPr lang="es-AR" sz="2800" b="1" dirty="0">
                <a:solidFill>
                  <a:srgbClr val="0066FF"/>
                </a:solidFill>
                <a:latin typeface="Myriad Pro" pitchFamily="34" charset="0"/>
              </a:rPr>
              <a:t>Mejore </a:t>
            </a:r>
            <a:r>
              <a:rPr lang="es-AR" sz="2800" dirty="0">
                <a:latin typeface="Myriad Pro" pitchFamily="34" charset="0"/>
              </a:rPr>
              <a:t>la automatización, la trazabilidad y la estandarización</a:t>
            </a:r>
          </a:p>
          <a:p>
            <a:pPr marL="0" indent="0" defTabSz="914400">
              <a:lnSpc>
                <a:spcPct val="160000"/>
              </a:lnSpc>
              <a:spcBef>
                <a:spcPts val="1200"/>
              </a:spcBef>
              <a:spcAft>
                <a:spcPts val="1200"/>
              </a:spcAft>
              <a:buSzPct val="90000"/>
              <a:buNone/>
            </a:pPr>
            <a:r>
              <a:rPr lang="es-AR" sz="2800" b="1" dirty="0">
                <a:solidFill>
                  <a:srgbClr val="0066FF"/>
                </a:solidFill>
                <a:latin typeface="Myriad Pro" pitchFamily="34" charset="0"/>
              </a:rPr>
              <a:t>Mejore </a:t>
            </a:r>
            <a:r>
              <a:rPr lang="es-AR" sz="2800" dirty="0">
                <a:latin typeface="Myriad Pro" pitchFamily="34" charset="0"/>
              </a:rPr>
              <a:t>la calidad de la muestra para pruebas moleculares</a:t>
            </a:r>
            <a:endParaRPr lang="en-US" sz="1200" dirty="0">
              <a:latin typeface="Myriad Pro" pitchFamily="34" charset="0"/>
            </a:endParaRPr>
          </a:p>
          <a:p>
            <a:pPr marL="0" indent="0" defTabSz="914400">
              <a:lnSpc>
                <a:spcPct val="160000"/>
              </a:lnSpc>
              <a:spcBef>
                <a:spcPts val="1200"/>
              </a:spcBef>
              <a:spcAft>
                <a:spcPts val="1200"/>
              </a:spcAft>
              <a:buSzPct val="90000"/>
              <a:buNone/>
            </a:pPr>
            <a:r>
              <a:rPr lang="es-AR" sz="2800" b="1" dirty="0">
                <a:solidFill>
                  <a:srgbClr val="0066FF"/>
                </a:solidFill>
                <a:latin typeface="Myriad Pro" pitchFamily="34" charset="0"/>
              </a:rPr>
              <a:t>Reduzca </a:t>
            </a:r>
            <a:r>
              <a:rPr lang="es-AR" sz="2800" dirty="0">
                <a:latin typeface="Myriad Pro" pitchFamily="34" charset="0"/>
              </a:rPr>
              <a:t>el tiempo de respuesta al diagnóstico el mismo día</a:t>
            </a:r>
          </a:p>
          <a:p>
            <a:pPr marL="0" indent="0" defTabSz="914400">
              <a:lnSpc>
                <a:spcPct val="160000"/>
              </a:lnSpc>
              <a:spcBef>
                <a:spcPts val="1200"/>
              </a:spcBef>
              <a:spcAft>
                <a:spcPts val="1200"/>
              </a:spcAft>
              <a:buSzPct val="90000"/>
              <a:buNone/>
            </a:pPr>
            <a:r>
              <a:rPr lang="en-US" sz="2800" b="1" dirty="0">
                <a:solidFill>
                  <a:srgbClr val="0066FF"/>
                </a:solidFill>
                <a:latin typeface="Myriad Pro" pitchFamily="34" charset="0"/>
              </a:rPr>
              <a:t>Reduce</a:t>
            </a:r>
            <a:r>
              <a:rPr lang="en-US" sz="2800" dirty="0">
                <a:latin typeface="Myriad Pro" pitchFamily="34" charset="0"/>
              </a:rPr>
              <a:t> </a:t>
            </a:r>
            <a:r>
              <a:rPr lang="es-AR" sz="2800" dirty="0">
                <a:latin typeface="Myriad Pro" pitchFamily="34" charset="0"/>
              </a:rPr>
              <a:t>reactivos nocivos y procedimiento incontrolado</a:t>
            </a:r>
            <a:endParaRPr lang="en-US" sz="2800" dirty="0">
              <a:latin typeface="Myriad Pro" pitchFamily="34" charset="0"/>
            </a:endParaRPr>
          </a:p>
          <a:p>
            <a:pPr marL="0" indent="0" defTabSz="914400">
              <a:lnSpc>
                <a:spcPct val="160000"/>
              </a:lnSpc>
              <a:spcBef>
                <a:spcPts val="1200"/>
              </a:spcBef>
              <a:spcAft>
                <a:spcPts val="1200"/>
              </a:spcAft>
              <a:buSzPct val="90000"/>
              <a:buNone/>
            </a:pPr>
            <a:endParaRPr lang="en-US" sz="2800" dirty="0">
              <a:latin typeface="Myriad Pro" pitchFamily="34" charset="0"/>
            </a:endParaRPr>
          </a:p>
          <a:p>
            <a:pPr marL="0" indent="0" defTabSz="914400">
              <a:lnSpc>
                <a:spcPct val="160000"/>
              </a:lnSpc>
              <a:spcBef>
                <a:spcPts val="1200"/>
              </a:spcBef>
              <a:spcAft>
                <a:spcPts val="1200"/>
              </a:spcAft>
              <a:buSzPct val="90000"/>
              <a:buNone/>
            </a:pPr>
            <a:endParaRPr lang="en-US" sz="1800" dirty="0"/>
          </a:p>
        </p:txBody>
      </p:sp>
      <p:sp>
        <p:nvSpPr>
          <p:cNvPr id="30722" name="Rettangolo 3"/>
          <p:cNvSpPr>
            <a:spLocks noChangeArrowheads="1"/>
          </p:cNvSpPr>
          <p:nvPr/>
        </p:nvSpPr>
        <p:spPr bwMode="auto">
          <a:xfrm>
            <a:off x="1992312" y="346127"/>
            <a:ext cx="8207375" cy="769441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 defTabSz="410751">
              <a:spcBef>
                <a:spcPts val="2109"/>
              </a:spcBef>
            </a:pPr>
            <a:r>
              <a:rPr lang="en-US" sz="4800" b="1" kern="0" dirty="0" err="1">
                <a:solidFill>
                  <a:srgbClr val="64C2C8"/>
                </a:solidFill>
                <a:latin typeface="Myriad Pro"/>
              </a:rPr>
              <a:t>Necesidades</a:t>
            </a:r>
            <a:r>
              <a:rPr lang="en-US" sz="4800" b="1" kern="0" dirty="0">
                <a:solidFill>
                  <a:srgbClr val="64C2C8"/>
                </a:solidFill>
                <a:latin typeface="Myriad Pro"/>
              </a:rPr>
              <a:t> y </a:t>
            </a:r>
            <a:r>
              <a:rPr lang="en-US" sz="4800" b="1" kern="0" dirty="0" err="1">
                <a:solidFill>
                  <a:srgbClr val="64C2C8"/>
                </a:solidFill>
                <a:latin typeface="Myriad Pro"/>
              </a:rPr>
              <a:t>Prioridades</a:t>
            </a:r>
            <a:r>
              <a:rPr lang="en-US" sz="4800" b="1" kern="0" dirty="0">
                <a:solidFill>
                  <a:srgbClr val="64C2C8"/>
                </a:solidFill>
                <a:latin typeface="Myriad Pro"/>
              </a:rPr>
              <a:t>:</a:t>
            </a:r>
          </a:p>
        </p:txBody>
      </p:sp>
      <p:pic>
        <p:nvPicPr>
          <p:cNvPr id="30723" name="Picture 2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1305" y="3935035"/>
            <a:ext cx="538162" cy="6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702"/>
          <a:stretch>
            <a:fillRect/>
          </a:stretch>
        </p:blipFill>
        <p:spPr bwMode="auto">
          <a:xfrm>
            <a:off x="1485456" y="1291779"/>
            <a:ext cx="538162" cy="6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857F38B7-4A88-4C43-92EC-1D14547B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702"/>
          <a:stretch>
            <a:fillRect/>
          </a:stretch>
        </p:blipFill>
        <p:spPr bwMode="auto">
          <a:xfrm>
            <a:off x="1485456" y="2146553"/>
            <a:ext cx="538162" cy="6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6CBFF573-3D20-4E92-B3AA-7273CAE82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702"/>
          <a:stretch>
            <a:fillRect/>
          </a:stretch>
        </p:blipFill>
        <p:spPr bwMode="auto">
          <a:xfrm>
            <a:off x="1454150" y="3034407"/>
            <a:ext cx="538162" cy="6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3">
            <a:extLst>
              <a:ext uri="{FF2B5EF4-FFF2-40B4-BE49-F238E27FC236}">
                <a16:creationId xmlns:a16="http://schemas.microsoft.com/office/drawing/2014/main" id="{92F47590-29DA-4C35-AEF1-DC3E6F232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456" y="4835663"/>
            <a:ext cx="538162" cy="6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6539DE45-2504-3F7B-C6A6-CF54770A56C1}"/>
              </a:ext>
            </a:extLst>
          </p:cNvPr>
          <p:cNvSpPr/>
          <p:nvPr/>
        </p:nvSpPr>
        <p:spPr>
          <a:xfrm>
            <a:off x="713232" y="1826311"/>
            <a:ext cx="9927336" cy="1282447"/>
          </a:xfrm>
          <a:prstGeom prst="ellipse">
            <a:avLst/>
          </a:prstGeom>
          <a:noFill/>
          <a:ln w="57150">
            <a:solidFill>
              <a:srgbClr val="64C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64C2C8"/>
                </a:solidFill>
              </a:ln>
              <a:noFill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A5E020F-111C-4C8F-8489-4B9616B768D9}"/>
              </a:ext>
            </a:extLst>
          </p:cNvPr>
          <p:cNvSpPr txBox="1"/>
          <p:nvPr/>
        </p:nvSpPr>
        <p:spPr>
          <a:xfrm>
            <a:off x="2604654" y="306993"/>
            <a:ext cx="69021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40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Situacion</a:t>
            </a:r>
            <a:r>
              <a:rPr lang="it-IT" sz="4000" b="1" dirty="0">
                <a:solidFill>
                  <a:srgbClr val="64C2C8"/>
                </a:solidFill>
                <a:latin typeface="Arial Black" panose="020B0A04020102020204" pitchFamily="34" charset="0"/>
              </a:rPr>
              <a:t> </a:t>
            </a:r>
            <a:r>
              <a:rPr lang="it-IT" sz="40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Actual</a:t>
            </a:r>
            <a:r>
              <a:rPr lang="it-IT" sz="4000" b="1" dirty="0">
                <a:solidFill>
                  <a:srgbClr val="64C2C8"/>
                </a:solidFill>
                <a:latin typeface="Arial Black" panose="020B0A04020102020204" pitchFamily="34" charset="0"/>
              </a:rPr>
              <a:t>: </a:t>
            </a:r>
          </a:p>
          <a:p>
            <a:pPr algn="ctr" defTabSz="457200"/>
            <a:r>
              <a:rPr lang="it-IT" sz="3600" b="1" dirty="0" err="1">
                <a:latin typeface="Myriad Pro" pitchFamily="34" charset="0"/>
              </a:rPr>
              <a:t>comunicaciones</a:t>
            </a:r>
            <a:r>
              <a:rPr lang="it-IT" sz="3600" b="1" dirty="0">
                <a:latin typeface="Myriad Pro" pitchFamily="34" charset="0"/>
              </a:rPr>
              <a:t> </a:t>
            </a:r>
            <a:r>
              <a:rPr lang="it-IT" sz="3600" b="1" dirty="0" err="1">
                <a:latin typeface="Myriad Pro" pitchFamily="34" charset="0"/>
              </a:rPr>
              <a:t>perdidas</a:t>
            </a:r>
            <a:endParaRPr lang="it-IT" sz="3600" b="1" dirty="0">
              <a:latin typeface="Myriad Pro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0C77814-B3B0-6AC9-6975-A12F22C64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213" y="1568877"/>
            <a:ext cx="4282811" cy="404657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2489111-2F3D-EF90-BD34-B457B178D374}"/>
              </a:ext>
            </a:extLst>
          </p:cNvPr>
          <p:cNvSpPr txBox="1"/>
          <p:nvPr/>
        </p:nvSpPr>
        <p:spPr>
          <a:xfrm>
            <a:off x="6275929" y="2537050"/>
            <a:ext cx="5109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 menudo, la persona de referencia no se encuentra en la misma habitación o instalación donde se encuentra el sistema.</a:t>
            </a:r>
          </a:p>
          <a:p>
            <a:r>
              <a:rPr lang="es-AR" dirty="0"/>
              <a:t>No ve su estado, ni escucha alarmas sonoras ni descubre rápidamente los bloqueos del equipo.</a:t>
            </a:r>
          </a:p>
        </p:txBody>
      </p:sp>
    </p:spTree>
    <p:extLst>
      <p:ext uri="{BB962C8B-B14F-4D97-AF65-F5344CB8AC3E}">
        <p14:creationId xmlns:p14="http://schemas.microsoft.com/office/powerpoint/2010/main" val="1951425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2">
            <a:extLst>
              <a:ext uri="{FF2B5EF4-FFF2-40B4-BE49-F238E27FC236}">
                <a16:creationId xmlns:a16="http://schemas.microsoft.com/office/drawing/2014/main" id="{D270B5A2-D19F-EFBB-0FD0-14280D2C75BD}"/>
              </a:ext>
            </a:extLst>
          </p:cNvPr>
          <p:cNvSpPr txBox="1"/>
          <p:nvPr/>
        </p:nvSpPr>
        <p:spPr>
          <a:xfrm>
            <a:off x="2604654" y="306993"/>
            <a:ext cx="6902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40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Situacion</a:t>
            </a:r>
            <a:r>
              <a:rPr lang="it-IT" sz="4000" b="1" dirty="0">
                <a:solidFill>
                  <a:srgbClr val="64C2C8"/>
                </a:solidFill>
                <a:latin typeface="Arial Black" panose="020B0A04020102020204" pitchFamily="34" charset="0"/>
              </a:rPr>
              <a:t> </a:t>
            </a:r>
            <a:r>
              <a:rPr lang="it-IT" sz="40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Actual</a:t>
            </a:r>
            <a:r>
              <a:rPr lang="it-IT" sz="4000" b="1" dirty="0">
                <a:solidFill>
                  <a:srgbClr val="64C2C8"/>
                </a:solidFill>
                <a:latin typeface="Arial Black" panose="020B0A04020102020204" pitchFamily="34" charset="0"/>
              </a:rPr>
              <a:t>: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A8B965D-8215-C192-AB01-CAA6A7EE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027" y="1249127"/>
            <a:ext cx="3006613" cy="28330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19E7248-91E6-3E1C-855D-5BC84F61B8C1}"/>
              </a:ext>
            </a:extLst>
          </p:cNvPr>
          <p:cNvSpPr txBox="1"/>
          <p:nvPr/>
        </p:nvSpPr>
        <p:spPr>
          <a:xfrm>
            <a:off x="1615440" y="1239520"/>
            <a:ext cx="470993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/>
              <a:t>P</a:t>
            </a:r>
            <a:r>
              <a:rPr lang="es-AR" sz="2400" b="1" dirty="0"/>
              <a:t>rocesos desatendidos</a:t>
            </a:r>
          </a:p>
          <a:p>
            <a:r>
              <a:rPr lang="es-AR" sz="2000" dirty="0"/>
              <a:t>El director del laboratorio o la persona de turno no tienen ningún control durante los procesos desatendidos (normalmente durante la noche o durante el fin de semana).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273C823-9C0E-708D-0B83-8DD46A83ED25}"/>
              </a:ext>
            </a:extLst>
          </p:cNvPr>
          <p:cNvSpPr txBox="1"/>
          <p:nvPr/>
        </p:nvSpPr>
        <p:spPr>
          <a:xfrm>
            <a:off x="1615440" y="3787216"/>
            <a:ext cx="55158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/>
              <a:t>Encuentra a la persona adecuada</a:t>
            </a:r>
          </a:p>
          <a:p>
            <a:r>
              <a:rPr lang="es-AR" sz="2000" dirty="0"/>
              <a:t>En caso de necesitar ayuda, es difícil para el usuario encontrar a la persona adecuada para recibir alertas o enviar información al servicio de atención al cliente.</a:t>
            </a:r>
          </a:p>
        </p:txBody>
      </p:sp>
    </p:spTree>
    <p:extLst>
      <p:ext uri="{BB962C8B-B14F-4D97-AF65-F5344CB8AC3E}">
        <p14:creationId xmlns:p14="http://schemas.microsoft.com/office/powerpoint/2010/main" val="348970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305B829E-29A4-AAB8-5AC7-386B493C2F1C}"/>
              </a:ext>
            </a:extLst>
          </p:cNvPr>
          <p:cNvSpPr txBox="1"/>
          <p:nvPr/>
        </p:nvSpPr>
        <p:spPr>
          <a:xfrm>
            <a:off x="2604654" y="306993"/>
            <a:ext cx="6902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40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Situacion</a:t>
            </a:r>
            <a:r>
              <a:rPr lang="it-IT" sz="4000" b="1" dirty="0">
                <a:solidFill>
                  <a:srgbClr val="64C2C8"/>
                </a:solidFill>
                <a:latin typeface="Arial Black" panose="020B0A04020102020204" pitchFamily="34" charset="0"/>
              </a:rPr>
              <a:t> </a:t>
            </a:r>
            <a:r>
              <a:rPr lang="it-IT" sz="40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Actual</a:t>
            </a:r>
            <a:r>
              <a:rPr lang="it-IT" sz="4000" b="1" dirty="0">
                <a:solidFill>
                  <a:srgbClr val="64C2C8"/>
                </a:solidFill>
                <a:latin typeface="Arial Black" panose="020B0A04020102020204" pitchFamily="34" charset="0"/>
              </a:rPr>
              <a:t>: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846302A-F034-79E5-9876-F98448C7E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875" y="1615251"/>
            <a:ext cx="2135006" cy="2971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FD65772-F474-F235-C1E2-DFB8A6A592D8}"/>
              </a:ext>
            </a:extLst>
          </p:cNvPr>
          <p:cNvSpPr txBox="1"/>
          <p:nvPr/>
        </p:nvSpPr>
        <p:spPr>
          <a:xfrm>
            <a:off x="1097280" y="1615251"/>
            <a:ext cx="637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/>
              <a:t>Comunicación O/AP</a:t>
            </a:r>
          </a:p>
          <a:p>
            <a:r>
              <a:rPr lang="es-AR" sz="2400" dirty="0"/>
              <a:t>Muchas veces la comunicación entre quirófano y anatomía patológica es muy difícil: se realizan varias llamadas telefónicas durante todo el día para obtener información sobre las muestras enviadas...</a:t>
            </a:r>
          </a:p>
          <a:p>
            <a:r>
              <a:rPr lang="es-AR" sz="2400" dirty="0"/>
              <a:t>...o perdimos una en el camino </a:t>
            </a:r>
            <a:r>
              <a:rPr lang="es-AR" sz="2400" dirty="0">
                <a:sym typeface="Wingdings" panose="05000000000000000000" pitchFamily="2" charset="2"/>
              </a:rPr>
              <a:t> 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3403613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2860EA6-8D9E-6D1B-D6F4-DD7718AF981E}"/>
              </a:ext>
            </a:extLst>
          </p:cNvPr>
          <p:cNvSpPr txBox="1"/>
          <p:nvPr/>
        </p:nvSpPr>
        <p:spPr>
          <a:xfrm>
            <a:off x="5264944" y="2782669"/>
            <a:ext cx="548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3600" b="1" dirty="0" err="1">
                <a:latin typeface="Myriad Pro" pitchFamily="34" charset="0"/>
              </a:rPr>
              <a:t>Datos</a:t>
            </a:r>
            <a:r>
              <a:rPr lang="it-IT" sz="3600" b="1" dirty="0">
                <a:latin typeface="Myriad Pro" pitchFamily="34" charset="0"/>
              </a:rPr>
              <a:t> de </a:t>
            </a:r>
            <a:r>
              <a:rPr lang="it-IT" sz="3600" b="1" dirty="0" err="1">
                <a:latin typeface="Myriad Pro" pitchFamily="34" charset="0"/>
              </a:rPr>
              <a:t>casos</a:t>
            </a:r>
            <a:r>
              <a:rPr lang="it-IT" sz="3600" b="1" dirty="0">
                <a:latin typeface="Myriad Pro" pitchFamily="34" charset="0"/>
              </a:rPr>
              <a:t> </a:t>
            </a:r>
            <a:r>
              <a:rPr lang="it-IT" sz="3600" b="1" dirty="0" err="1">
                <a:latin typeface="Myriad Pro" pitchFamily="34" charset="0"/>
              </a:rPr>
              <a:t>perdidos</a:t>
            </a:r>
            <a:endParaRPr lang="it-IT" sz="3600" b="1" dirty="0">
              <a:latin typeface="Myriad Pro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35F4AB1-05D6-1AE8-0F9A-9C431E491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475"/>
          <a:stretch/>
        </p:blipFill>
        <p:spPr>
          <a:xfrm>
            <a:off x="1849642" y="1613558"/>
            <a:ext cx="3177619" cy="3630884"/>
          </a:xfrm>
          <a:prstGeom prst="rect">
            <a:avLst/>
          </a:prstGeom>
        </p:spPr>
      </p:pic>
      <p:sp>
        <p:nvSpPr>
          <p:cNvPr id="4" name="CasellaDiTesto 2">
            <a:extLst>
              <a:ext uri="{FF2B5EF4-FFF2-40B4-BE49-F238E27FC236}">
                <a16:creationId xmlns:a16="http://schemas.microsoft.com/office/drawing/2014/main" id="{88EFCE94-B9B5-05F0-5D9E-CF192025C7EC}"/>
              </a:ext>
            </a:extLst>
          </p:cNvPr>
          <p:cNvSpPr txBox="1"/>
          <p:nvPr/>
        </p:nvSpPr>
        <p:spPr>
          <a:xfrm>
            <a:off x="2604654" y="306993"/>
            <a:ext cx="6902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40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Situacion</a:t>
            </a:r>
            <a:r>
              <a:rPr lang="it-IT" sz="4000" b="1" dirty="0">
                <a:solidFill>
                  <a:srgbClr val="64C2C8"/>
                </a:solidFill>
                <a:latin typeface="Arial Black" panose="020B0A04020102020204" pitchFamily="34" charset="0"/>
              </a:rPr>
              <a:t> </a:t>
            </a:r>
            <a:r>
              <a:rPr lang="it-IT" sz="40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Actual</a:t>
            </a:r>
            <a:r>
              <a:rPr lang="it-IT" sz="4000" b="1" dirty="0">
                <a:solidFill>
                  <a:srgbClr val="64C2C8"/>
                </a:solidFill>
                <a:latin typeface="Arial Black" panose="020B0A040201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190780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A40310-E1BA-EE86-6C78-B0FE09670C9C}"/>
              </a:ext>
            </a:extLst>
          </p:cNvPr>
          <p:cNvSpPr txBox="1"/>
          <p:nvPr/>
        </p:nvSpPr>
        <p:spPr>
          <a:xfrm>
            <a:off x="271272" y="300155"/>
            <a:ext cx="11649456" cy="704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>
              <a:lnSpc>
                <a:spcPct val="160000"/>
              </a:lnSpc>
              <a:spcBef>
                <a:spcPts val="1200"/>
              </a:spcBef>
              <a:spcAft>
                <a:spcPts val="1200"/>
              </a:spcAft>
              <a:buSzPct val="90000"/>
              <a:buNone/>
            </a:pPr>
            <a:r>
              <a:rPr lang="en-US" sz="28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MileWATCH</a:t>
            </a:r>
            <a:r>
              <a:rPr lang="en-US" sz="2800" b="1" dirty="0">
                <a:solidFill>
                  <a:srgbClr val="64C2C8"/>
                </a:solidFill>
                <a:latin typeface="Arial Black" panose="020B0A04020102020204" pitchFamily="34" charset="0"/>
              </a:rPr>
              <a:t> Cadena de custodia, </a:t>
            </a:r>
            <a:r>
              <a:rPr lang="en-US" sz="28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trazabilidad</a:t>
            </a:r>
            <a:r>
              <a:rPr lang="en-US" sz="2800" b="1" dirty="0">
                <a:solidFill>
                  <a:srgbClr val="64C2C8"/>
                </a:solidFill>
                <a:latin typeface="Arial Black" panose="020B0A04020102020204" pitchFamily="34" charset="0"/>
              </a:rPr>
              <a:t> y </a:t>
            </a:r>
            <a:r>
              <a:rPr lang="en-US" sz="2800" b="1" dirty="0" err="1">
                <a:solidFill>
                  <a:srgbClr val="64C2C8"/>
                </a:solidFill>
                <a:latin typeface="Arial Black" panose="020B0A04020102020204" pitchFamily="34" charset="0"/>
              </a:rPr>
              <a:t>vigilancia</a:t>
            </a:r>
            <a:endParaRPr lang="en-US" sz="2800" b="1" dirty="0">
              <a:solidFill>
                <a:srgbClr val="64C2C8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A90C8B-AFAF-969E-17D6-02FE57C8673C}"/>
              </a:ext>
            </a:extLst>
          </p:cNvPr>
          <p:cNvSpPr txBox="1"/>
          <p:nvPr/>
        </p:nvSpPr>
        <p:spPr>
          <a:xfrm>
            <a:off x="675549" y="5334048"/>
            <a:ext cx="11111344" cy="519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914400">
              <a:lnSpc>
                <a:spcPct val="160000"/>
              </a:lnSpc>
              <a:spcBef>
                <a:spcPts val="1200"/>
              </a:spcBef>
              <a:spcAft>
                <a:spcPts val="1200"/>
              </a:spcAft>
              <a:buSzPct val="90000"/>
              <a:buNone/>
            </a:pPr>
            <a:r>
              <a:rPr lang="es-AR" sz="2000" dirty="0">
                <a:latin typeface="Myriad Pro" pitchFamily="34" charset="0"/>
              </a:rPr>
              <a:t>Cada paso proporciona a </a:t>
            </a:r>
            <a:r>
              <a:rPr lang="es-AR" sz="2000" b="1" dirty="0" err="1">
                <a:latin typeface="Myriad Pro" pitchFamily="34" charset="0"/>
              </a:rPr>
              <a:t>MileWATCH</a:t>
            </a:r>
            <a:r>
              <a:rPr lang="es-AR" sz="2000" dirty="0">
                <a:latin typeface="Myriad Pro" pitchFamily="34" charset="0"/>
              </a:rPr>
              <a:t> y al LIS información y datos sobre el avance del caso.</a:t>
            </a:r>
            <a:endParaRPr lang="en-US" sz="2000" dirty="0">
              <a:latin typeface="Myriad Pro" pitchFamily="34" charset="0"/>
            </a:endParaRPr>
          </a:p>
        </p:txBody>
      </p:sp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8E9DC384-F0DA-1346-6DB7-93250A4CE2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422428"/>
              </p:ext>
            </p:extLst>
          </p:nvPr>
        </p:nvGraphicFramePr>
        <p:xfrm>
          <a:off x="2816352" y="1004194"/>
          <a:ext cx="6079982" cy="4512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3096854" imgH="9720178" progId="Acrobat.Document.DC">
                  <p:embed/>
                </p:oleObj>
              </mc:Choice>
              <mc:Fallback>
                <p:oleObj name="Acrobat Document" r:id="rId2" imgW="13096854" imgH="9720178" progId="Acrobat.Document.DC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8E9DC384-F0DA-1346-6DB7-93250A4CE2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16352" y="1004194"/>
                        <a:ext cx="6079982" cy="4512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8497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igestion">
      <a:majorFont>
        <a:latin typeface="HelveticaNeueLT Std Lt Cn"/>
        <a:ea typeface=""/>
        <a:cs typeface=""/>
      </a:majorFont>
      <a:minorFont>
        <a:latin typeface="HelveticaNeueLT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1157</Words>
  <Application>Microsoft Office PowerPoint</Application>
  <PresentationFormat>Panorámica</PresentationFormat>
  <Paragraphs>218</Paragraphs>
  <Slides>38</Slides>
  <Notes>28</Notes>
  <HiddenSlides>2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50" baseType="lpstr">
      <vt:lpstr>Arial</vt:lpstr>
      <vt:lpstr>Arial Black</vt:lpstr>
      <vt:lpstr>Avenir Next Medium</vt:lpstr>
      <vt:lpstr>Calibri</vt:lpstr>
      <vt:lpstr>Helvetica Neue Thin</vt:lpstr>
      <vt:lpstr>HelveticaNeueLT Std</vt:lpstr>
      <vt:lpstr>HelveticaNeueLT Std Lt Cn</vt:lpstr>
      <vt:lpstr>Myriad Pro</vt:lpstr>
      <vt:lpstr>Roboto</vt:lpstr>
      <vt:lpstr>Wingdings</vt:lpstr>
      <vt:lpstr>Tema di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Trazabilidad completa de los casetes El paso de procesamiento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#1</vt:lpstr>
      <vt:lpstr>#2</vt:lpstr>
      <vt:lpstr>#3</vt:lpstr>
      <vt:lpstr>#4</vt:lpstr>
      <vt:lpstr>#5</vt:lpstr>
      <vt:lpstr>#6</vt:lpstr>
      <vt:lpstr>Presentación de PowerPoint</vt:lpstr>
      <vt:lpstr>#7</vt:lpstr>
      <vt:lpstr>#8</vt:lpstr>
      <vt:lpstr>Presentación de PowerPoint</vt:lpstr>
      <vt:lpstr>Literatura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</dc:title>
  <dc:creator>Gianluca Micheletti</dc:creator>
  <cp:lastModifiedBy>Diego Marsan - Milestone Med</cp:lastModifiedBy>
  <cp:revision>69</cp:revision>
  <dcterms:created xsi:type="dcterms:W3CDTF">2019-05-24T10:23:38Z</dcterms:created>
  <dcterms:modified xsi:type="dcterms:W3CDTF">2024-05-30T13:50:03Z</dcterms:modified>
</cp:coreProperties>
</file>